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4" r:id="rId7"/>
    <p:sldId id="266" r:id="rId8"/>
    <p:sldId id="269" r:id="rId9"/>
    <p:sldId id="260" r:id="rId10"/>
    <p:sldId id="265" r:id="rId11"/>
    <p:sldId id="268" r:id="rId12"/>
    <p:sldId id="283" r:id="rId13"/>
    <p:sldId id="279" r:id="rId14"/>
    <p:sldId id="273" r:id="rId15"/>
    <p:sldId id="274" r:id="rId16"/>
    <p:sldId id="275" r:id="rId17"/>
    <p:sldId id="276" r:id="rId18"/>
    <p:sldId id="277" r:id="rId19"/>
    <p:sldId id="278" r:id="rId20"/>
    <p:sldId id="297" r:id="rId21"/>
    <p:sldId id="298" r:id="rId22"/>
    <p:sldId id="295" r:id="rId23"/>
    <p:sldId id="296" r:id="rId24"/>
    <p:sldId id="299" r:id="rId25"/>
    <p:sldId id="300" r:id="rId26"/>
    <p:sldId id="272" r:id="rId27"/>
    <p:sldId id="287" r:id="rId28"/>
    <p:sldId id="288" r:id="rId29"/>
    <p:sldId id="280" r:id="rId30"/>
    <p:sldId id="281" r:id="rId31"/>
    <p:sldId id="282" r:id="rId32"/>
    <p:sldId id="285" r:id="rId33"/>
    <p:sldId id="284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A4C3-1780-4C02-A517-DFD8B19EEA29}" type="datetimeFigureOut">
              <a:rPr lang="pt-BR" smtClean="0"/>
              <a:t>15/10/2018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A3CA-F868-41AF-9B89-96F098067410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A4C3-1780-4C02-A517-DFD8B19EEA29}" type="datetimeFigureOut">
              <a:rPr lang="pt-BR" smtClean="0"/>
              <a:t>15/10/2018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A3CA-F868-41AF-9B89-96F098067410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A4C3-1780-4C02-A517-DFD8B19EEA29}" type="datetimeFigureOut">
              <a:rPr lang="pt-BR" smtClean="0"/>
              <a:t>15/10/2018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A3CA-F868-41AF-9B89-96F09806741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A4C3-1780-4C02-A517-DFD8B19EEA29}" type="datetimeFigureOut">
              <a:rPr lang="pt-BR" smtClean="0"/>
              <a:t>15/10/2018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A3CA-F868-41AF-9B89-96F098067410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A4C3-1780-4C02-A517-DFD8B19EEA29}" type="datetimeFigureOut">
              <a:rPr lang="pt-BR" smtClean="0"/>
              <a:t>15/10/2018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A3CA-F868-41AF-9B89-96F098067410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A4C3-1780-4C02-A517-DFD8B19EEA29}" type="datetimeFigureOut">
              <a:rPr lang="pt-BR" smtClean="0"/>
              <a:t>15/10/2018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A3CA-F868-41AF-9B89-96F09806741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A4C3-1780-4C02-A517-DFD8B19EEA29}" type="datetimeFigureOut">
              <a:rPr lang="pt-BR" smtClean="0"/>
              <a:t>15/10/2018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A3CA-F868-41AF-9B89-96F09806741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A4C3-1780-4C02-A517-DFD8B19EEA29}" type="datetimeFigureOut">
              <a:rPr lang="pt-BR" smtClean="0"/>
              <a:t>15/10/2018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A3CA-F868-41AF-9B89-96F09806741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A4C3-1780-4C02-A517-DFD8B19EEA29}" type="datetimeFigureOut">
              <a:rPr lang="pt-BR" smtClean="0"/>
              <a:t>15/10/2018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A3CA-F868-41AF-9B89-96F098067410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A4C3-1780-4C02-A517-DFD8B19EEA29}" type="datetimeFigureOut">
              <a:rPr lang="pt-BR" smtClean="0"/>
              <a:t>15/10/2018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A3CA-F868-41AF-9B89-96F09806741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A4C3-1780-4C02-A517-DFD8B19EEA29}" type="datetimeFigureOut">
              <a:rPr lang="pt-BR" smtClean="0"/>
              <a:t>15/10/2018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A3CA-F868-41AF-9B89-96F09806741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7DBA4C3-1780-4C02-A517-DFD8B19EEA29}" type="datetimeFigureOut">
              <a:rPr lang="pt-BR" smtClean="0"/>
              <a:t>15/10/2018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9AA3CA-F868-41AF-9B89-96F098067410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violÃªncia contra mulher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04864"/>
            <a:ext cx="4424302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83968" y="5589240"/>
            <a:ext cx="3962400" cy="629816"/>
          </a:xfrm>
        </p:spPr>
        <p:txBody>
          <a:bodyPr>
            <a:normAutofit/>
          </a:bodyPr>
          <a:lstStyle/>
          <a:p>
            <a:r>
              <a:rPr lang="pt-BR" sz="3200" dirty="0" smtClean="0">
                <a:solidFill>
                  <a:srgbClr val="FF0000"/>
                </a:solidFill>
              </a:rPr>
              <a:t>EBE outubro 2018</a:t>
            </a:r>
            <a:endParaRPr lang="pt-BR" sz="3200" dirty="0">
              <a:solidFill>
                <a:srgbClr val="FF0000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31840" y="476672"/>
            <a:ext cx="4997152" cy="2133600"/>
          </a:xfrm>
        </p:spPr>
        <p:txBody>
          <a:bodyPr>
            <a:normAutofit fontScale="90000"/>
          </a:bodyPr>
          <a:lstStyle/>
          <a:p>
            <a:r>
              <a:rPr lang="pt-BR" sz="4800" dirty="0" smtClean="0"/>
              <a:t>Violência conta as mulheres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2173503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diga nÃ£o Ã  violÃªncia contra as mulher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56" y="3140968"/>
            <a:ext cx="1721391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971600" y="548680"/>
            <a:ext cx="7118176" cy="1649120"/>
          </a:xfrm>
        </p:spPr>
        <p:txBody>
          <a:bodyPr/>
          <a:lstStyle/>
          <a:p>
            <a:r>
              <a:rPr lang="pt-BR" sz="3600" dirty="0"/>
              <a:t> </a:t>
            </a:r>
            <a:r>
              <a:rPr lang="pt-BR" sz="3600" i="1" dirty="0"/>
              <a:t>... “e vós </a:t>
            </a:r>
            <a:r>
              <a:rPr lang="pt-BR" sz="3600" i="1" dirty="0" smtClean="0"/>
              <a:t>todos sois </a:t>
            </a:r>
            <a:r>
              <a:rPr lang="pt-BR" sz="3600" i="1" dirty="0"/>
              <a:t>irmãos</a:t>
            </a:r>
            <a:r>
              <a:rPr lang="pt-BR" sz="4800" i="1" dirty="0"/>
              <a:t>”</a:t>
            </a:r>
            <a:br>
              <a:rPr lang="pt-BR" sz="4800" i="1" dirty="0"/>
            </a:br>
            <a:r>
              <a:rPr lang="pt-BR" sz="2000" i="1" dirty="0" err="1" smtClean="0"/>
              <a:t>Mt</a:t>
            </a:r>
            <a:r>
              <a:rPr lang="pt-BR" sz="2000" i="1" dirty="0" smtClean="0"/>
              <a:t> </a:t>
            </a:r>
            <a:r>
              <a:rPr lang="pt-BR" sz="2000" i="1" dirty="0"/>
              <a:t>23.8</a:t>
            </a:r>
            <a:br>
              <a:rPr lang="pt-BR" sz="2000" i="1" dirty="0"/>
            </a:b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2411760" y="2240868"/>
            <a:ext cx="6110249" cy="3672408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pt-BR" sz="3600" b="1" dirty="0" smtClean="0">
                <a:solidFill>
                  <a:srgbClr val="FF0000"/>
                </a:solidFill>
              </a:rPr>
              <a:t>VER</a:t>
            </a:r>
          </a:p>
          <a:p>
            <a:pPr marL="45720" indent="0">
              <a:buNone/>
            </a:pPr>
            <a:r>
              <a:rPr lang="pt-BR" sz="2800" dirty="0" smtClean="0"/>
              <a:t>No mundo, aproximadamente </a:t>
            </a:r>
            <a:r>
              <a:rPr lang="pt-BR" sz="2800" dirty="0"/>
              <a:t>750 milhões de meninas se casam antes dos seus 18 anos. No caso do continente africano, 4 entre 10 meninas casam antes dos 18 anos e 1 em cada 7 entram nesse tipo de relação antes dos 15 anos</a:t>
            </a:r>
          </a:p>
        </p:txBody>
      </p:sp>
    </p:spTree>
    <p:extLst>
      <p:ext uri="{BB962C8B-B14F-4D97-AF65-F5344CB8AC3E}">
        <p14:creationId xmlns:p14="http://schemas.microsoft.com/office/powerpoint/2010/main" val="2118827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4713704"/>
          </a:xfrm>
        </p:spPr>
        <p:txBody>
          <a:bodyPr>
            <a:normAutofit/>
          </a:bodyPr>
          <a:lstStyle/>
          <a:p>
            <a:r>
              <a:rPr lang="pt-BR" sz="2800" dirty="0"/>
              <a:t>Estima-se em 3,7 milhões o número de mulheres na União Europeia que sofreram violência sexual nos últimos 12 meses. </a:t>
            </a:r>
            <a:endParaRPr lang="pt-BR" sz="2800" dirty="0" smtClean="0"/>
          </a:p>
          <a:p>
            <a:endParaRPr lang="pt-BR" sz="1200" dirty="0"/>
          </a:p>
          <a:p>
            <a:r>
              <a:rPr lang="pt-BR" sz="2800" dirty="0" smtClean="0"/>
              <a:t>Na </a:t>
            </a:r>
            <a:r>
              <a:rPr lang="pt-BR" sz="2800" dirty="0"/>
              <a:t>América Latina cerca de 53% das mulheres relataram ter sofrido violência física ou sexual por um parceiro íntimo.</a:t>
            </a:r>
          </a:p>
        </p:txBody>
      </p:sp>
      <p:pic>
        <p:nvPicPr>
          <p:cNvPr id="3074" name="Picture 2" descr="Resultado de imagem para diga nÃ£o Ã  violÃªncia contra as mulhe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509120"/>
            <a:ext cx="3770784" cy="170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537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m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11255">
            <a:off x="6660420" y="2576719"/>
            <a:ext cx="2021210" cy="113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755576" y="764704"/>
            <a:ext cx="6400800" cy="5073744"/>
          </a:xfrm>
        </p:spPr>
        <p:txBody>
          <a:bodyPr>
            <a:normAutofit lnSpcReduction="10000"/>
          </a:bodyPr>
          <a:lstStyle/>
          <a:p>
            <a:r>
              <a:rPr lang="pt-BR" sz="3200" dirty="0"/>
              <a:t>No mundo todo, ainda há 34 países que não julgam os estupradores se estes forem maridos das vítimas ou se casarem posteriormente com elas. </a:t>
            </a:r>
            <a:endParaRPr lang="pt-BR" sz="3200" dirty="0" smtClean="0"/>
          </a:p>
          <a:p>
            <a:pPr marL="45720" indent="0">
              <a:buNone/>
            </a:pPr>
            <a:endParaRPr lang="pt-BR" sz="3200" dirty="0"/>
          </a:p>
          <a:p>
            <a:r>
              <a:rPr lang="pt-BR" sz="3200" dirty="0" smtClean="0"/>
              <a:t>43</a:t>
            </a:r>
            <a:r>
              <a:rPr lang="pt-BR" sz="3200" dirty="0"/>
              <a:t>% das mulheres europeias viveu alguma forma de violência psicológica durante sua vida.</a:t>
            </a:r>
          </a:p>
        </p:txBody>
      </p:sp>
    </p:spTree>
    <p:extLst>
      <p:ext uri="{BB962C8B-B14F-4D97-AF65-F5344CB8AC3E}">
        <p14:creationId xmlns:p14="http://schemas.microsoft.com/office/powerpoint/2010/main" val="2702369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813376" cy="3921616"/>
          </a:xfrm>
        </p:spPr>
        <p:txBody>
          <a:bodyPr>
            <a:noAutofit/>
          </a:bodyPr>
          <a:lstStyle/>
          <a:p>
            <a:r>
              <a:rPr lang="pt-BR" sz="2800" dirty="0"/>
              <a:t>Quase metade das mulheres assassinadas no mundo em 2012 foram mortas pelos seus parceiros. No caso dos homens, essa estatística é de apenas 6</a:t>
            </a:r>
            <a:r>
              <a:rPr lang="pt-BR" sz="2800" dirty="0" smtClean="0"/>
              <a:t>%.</a:t>
            </a:r>
          </a:p>
          <a:p>
            <a:pPr marL="45720" indent="0">
              <a:buNone/>
            </a:pPr>
            <a:endParaRPr lang="pt-BR" sz="1200" dirty="0" smtClean="0"/>
          </a:p>
          <a:p>
            <a:r>
              <a:rPr lang="pt-BR" sz="2800" dirty="0"/>
              <a:t>A violência de gênero não é considerada crime na Rússia. </a:t>
            </a:r>
          </a:p>
        </p:txBody>
      </p:sp>
      <p:pic>
        <p:nvPicPr>
          <p:cNvPr id="7170" name="Picture 2" descr="Resultado de imagem para diga nÃ£o Ã  violÃªncia contra as mulhe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042" y="4581128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395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971600" y="692696"/>
            <a:ext cx="7048872" cy="5400600"/>
          </a:xfrm>
        </p:spPr>
        <p:txBody>
          <a:bodyPr>
            <a:normAutofit fontScale="25000" lnSpcReduction="20000"/>
          </a:bodyPr>
          <a:lstStyle/>
          <a:p>
            <a:r>
              <a:rPr lang="pt-BR" sz="9600" dirty="0" smtClean="0"/>
              <a:t>No Brasil, entre </a:t>
            </a:r>
            <a:r>
              <a:rPr lang="pt-BR" sz="9600" dirty="0"/>
              <a:t>os anos de 1980 a 2013, 106.093 mulheres morreram vítimas de </a:t>
            </a:r>
            <a:r>
              <a:rPr lang="pt-BR" sz="9600" dirty="0" smtClean="0"/>
              <a:t>homicídio.</a:t>
            </a:r>
          </a:p>
          <a:p>
            <a:pPr marL="45720" indent="0">
              <a:buNone/>
            </a:pPr>
            <a:endParaRPr lang="pt-BR" sz="9600" dirty="0" smtClean="0"/>
          </a:p>
          <a:p>
            <a:r>
              <a:rPr lang="pt-BR" sz="9600" dirty="0"/>
              <a:t>Analisando somente os dados de 2013, o Brasil é o 5º país que </a:t>
            </a:r>
            <a:r>
              <a:rPr lang="pt-BR" sz="9600" dirty="0" smtClean="0"/>
              <a:t>mais mata no mundo.</a:t>
            </a:r>
          </a:p>
          <a:p>
            <a:endParaRPr lang="pt-BR" sz="9600" dirty="0"/>
          </a:p>
          <a:p>
            <a:r>
              <a:rPr lang="pt-BR" sz="9600" dirty="0" smtClean="0"/>
              <a:t>Segundo o SINAN </a:t>
            </a:r>
            <a:r>
              <a:rPr lang="pt-BR" sz="9600" dirty="0"/>
              <a:t>do ano de 2014, duas em cada três vítimas de violência atendidas no Sistema Único de Saúde (SUS) foram mulheres que sofreram violência doméstica, sexual ou de outros tipos. </a:t>
            </a:r>
            <a:endParaRPr lang="pt-BR" sz="9600" dirty="0" smtClean="0"/>
          </a:p>
          <a:p>
            <a:endParaRPr lang="pt-BR" sz="3600" dirty="0"/>
          </a:p>
          <a:p>
            <a:endParaRPr lang="pt-BR" sz="3600" dirty="0" smtClean="0"/>
          </a:p>
          <a:p>
            <a:pPr marL="45720" indent="0">
              <a:buNone/>
            </a:pPr>
            <a:endParaRPr lang="pt-BR" dirty="0" smtClean="0"/>
          </a:p>
          <a:p>
            <a:pPr marL="45720" indent="0">
              <a:buNone/>
            </a:pPr>
            <a:r>
              <a:rPr lang="pt-BR" sz="5600" dirty="0">
                <a:solidFill>
                  <a:schemeClr val="tx1"/>
                </a:solidFill>
              </a:rPr>
              <a:t>*Sistema de Informação de Agravos de Notificação</a:t>
            </a:r>
          </a:p>
          <a:p>
            <a:pPr marL="45720" indent="0">
              <a:buNone/>
            </a:pPr>
            <a:endParaRPr lang="pt-BR" dirty="0"/>
          </a:p>
          <a:p>
            <a:pPr marL="45720" indent="0">
              <a:buNone/>
            </a:pPr>
            <a:endParaRPr lang="pt-BR" dirty="0" smtClean="0"/>
          </a:p>
          <a:p>
            <a:pPr marL="45720" indent="0">
              <a:buNone/>
            </a:pPr>
            <a:r>
              <a:rPr lang="pt-BR" sz="6400" dirty="0" smtClean="0"/>
              <a:t>Fonte</a:t>
            </a:r>
            <a:r>
              <a:rPr lang="pt-BR" sz="6400" dirty="0"/>
              <a:t>: Mapa da Violência 2015.</a:t>
            </a:r>
            <a:endParaRPr lang="pt-BR" sz="7200" dirty="0" smtClean="0"/>
          </a:p>
          <a:p>
            <a:endParaRPr lang="pt-BR" dirty="0"/>
          </a:p>
        </p:txBody>
      </p:sp>
      <p:pic>
        <p:nvPicPr>
          <p:cNvPr id="9218" name="Picture 2" descr="Resultado de imagem para diga nÃ£o Ã  violÃªncia contra as mulhe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797152"/>
            <a:ext cx="2671713" cy="163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237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547664" y="548680"/>
            <a:ext cx="6912768" cy="5832648"/>
          </a:xfrm>
        </p:spPr>
        <p:txBody>
          <a:bodyPr>
            <a:normAutofit fontScale="92500"/>
          </a:bodyPr>
          <a:lstStyle/>
          <a:p>
            <a:pPr lvl="2"/>
            <a:endParaRPr lang="pt-BR" sz="1400" b="1" dirty="0"/>
          </a:p>
          <a:p>
            <a:pPr lvl="2"/>
            <a:r>
              <a:rPr lang="pt-BR" sz="2300" b="1" dirty="0">
                <a:solidFill>
                  <a:schemeClr val="tx1"/>
                </a:solidFill>
              </a:rPr>
              <a:t>Dos 4.762 homicídios de mulheres registrados em 2013 no Brasil, 50,3% foram cometidos por familiares, sendo a maioria desses crimes (33,2%) cometidos por parceiros ou </a:t>
            </a:r>
            <a:r>
              <a:rPr lang="pt-BR" sz="2300" b="1" dirty="0" err="1">
                <a:solidFill>
                  <a:schemeClr val="tx1"/>
                </a:solidFill>
              </a:rPr>
              <a:t>ex-parceiros</a:t>
            </a:r>
            <a:r>
              <a:rPr lang="pt-BR" sz="2300" b="1" dirty="0">
                <a:solidFill>
                  <a:schemeClr val="tx1"/>
                </a:solidFill>
              </a:rPr>
              <a:t>. </a:t>
            </a:r>
          </a:p>
          <a:p>
            <a:endParaRPr lang="pt-BR" sz="700" b="1" dirty="0"/>
          </a:p>
          <a:p>
            <a:pPr lvl="2"/>
            <a:r>
              <a:rPr lang="pt-BR" sz="2300" b="1" dirty="0">
                <a:solidFill>
                  <a:schemeClr val="tx1"/>
                </a:solidFill>
              </a:rPr>
              <a:t>O Mapa da Violência 2015 também mostra que o número de mortes violentas de mulheres negras aumentou 54% em dez anos, passando de 1.864, em 2003, para 2.875, em 2013</a:t>
            </a:r>
          </a:p>
          <a:p>
            <a:pPr lvl="1"/>
            <a:endParaRPr lang="pt-BR" sz="800" b="1" dirty="0">
              <a:solidFill>
                <a:schemeClr val="tx1"/>
              </a:solidFill>
            </a:endParaRPr>
          </a:p>
          <a:p>
            <a:pPr lvl="2"/>
            <a:r>
              <a:rPr lang="pt-BR" sz="2300" b="1" dirty="0">
                <a:solidFill>
                  <a:schemeClr val="tx1"/>
                </a:solidFill>
              </a:rPr>
              <a:t>Vitória, Maceió, João Pessoa e Fortaleza encabeçam as capitais com taxas mais elevadas no ano de 2013, acima de 10 homicídios por 100 mil mulheres. No outro extremo, São Paulo e Rio de Janeiro são as capitais com as menores taxas.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800064" cy="13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0148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200800" cy="5289768"/>
          </a:xfrm>
        </p:spPr>
        <p:txBody>
          <a:bodyPr>
            <a:normAutofit lnSpcReduction="10000"/>
          </a:bodyPr>
          <a:lstStyle/>
          <a:p>
            <a:pPr marL="228600" lvl="1"/>
            <a:r>
              <a:rPr lang="pt-BR" sz="2400" dirty="0">
                <a:solidFill>
                  <a:schemeClr val="tx1"/>
                </a:solidFill>
              </a:rPr>
              <a:t>Segundo a última pesquisa </a:t>
            </a:r>
            <a:r>
              <a:rPr lang="pt-BR" sz="2400" dirty="0" err="1">
                <a:solidFill>
                  <a:schemeClr val="tx1"/>
                </a:solidFill>
              </a:rPr>
              <a:t>DataSenado</a:t>
            </a:r>
            <a:r>
              <a:rPr lang="pt-BR" sz="2400" dirty="0">
                <a:solidFill>
                  <a:schemeClr val="tx1"/>
                </a:solidFill>
              </a:rPr>
              <a:t> sobre </a:t>
            </a:r>
            <a:r>
              <a:rPr lang="pt-BR" sz="2400" dirty="0" smtClean="0">
                <a:solidFill>
                  <a:schemeClr val="tx1"/>
                </a:solidFill>
              </a:rPr>
              <a:t>violência </a:t>
            </a:r>
            <a:r>
              <a:rPr lang="pt-BR" sz="2400" dirty="0">
                <a:solidFill>
                  <a:schemeClr val="tx1"/>
                </a:solidFill>
              </a:rPr>
              <a:t>doméstica e familiar (2015), uma em </a:t>
            </a:r>
            <a:r>
              <a:rPr lang="pt-BR" sz="2400" dirty="0" smtClean="0">
                <a:solidFill>
                  <a:schemeClr val="tx1"/>
                </a:solidFill>
              </a:rPr>
              <a:t>cada </a:t>
            </a:r>
            <a:r>
              <a:rPr lang="pt-BR" sz="2400" dirty="0">
                <a:solidFill>
                  <a:schemeClr val="tx1"/>
                </a:solidFill>
              </a:rPr>
              <a:t>cinco mulheres já foi espancada pelo marido, </a:t>
            </a:r>
            <a:r>
              <a:rPr lang="pt-BR" sz="2400" dirty="0" smtClean="0">
                <a:solidFill>
                  <a:schemeClr val="tx1"/>
                </a:solidFill>
              </a:rPr>
              <a:t>companheiro</a:t>
            </a:r>
            <a:r>
              <a:rPr lang="pt-BR" sz="2400" dirty="0">
                <a:solidFill>
                  <a:schemeClr val="tx1"/>
                </a:solidFill>
              </a:rPr>
              <a:t>, namorado ou ex. E 100% das </a:t>
            </a:r>
            <a:r>
              <a:rPr lang="pt-BR" sz="2400" dirty="0" smtClean="0">
                <a:solidFill>
                  <a:schemeClr val="tx1"/>
                </a:solidFill>
              </a:rPr>
              <a:t>brasileiras </a:t>
            </a:r>
            <a:r>
              <a:rPr lang="pt-BR" sz="2400" dirty="0">
                <a:solidFill>
                  <a:schemeClr val="tx1"/>
                </a:solidFill>
              </a:rPr>
              <a:t>conhecem a Lei Maria da Penha</a:t>
            </a:r>
            <a:r>
              <a:rPr lang="pt-BR" sz="2400" dirty="0" smtClean="0">
                <a:solidFill>
                  <a:schemeClr val="tx1"/>
                </a:solidFill>
              </a:rPr>
              <a:t>.</a:t>
            </a:r>
          </a:p>
          <a:p>
            <a:pPr marL="228600" lvl="1"/>
            <a:endParaRPr lang="pt-BR" sz="2400" b="1" dirty="0">
              <a:solidFill>
                <a:schemeClr val="tx1"/>
              </a:solidFill>
            </a:endParaRPr>
          </a:p>
          <a:p>
            <a:pPr marL="228600" lvl="1"/>
            <a:r>
              <a:rPr lang="pt-BR" sz="2400" b="1" dirty="0" smtClean="0">
                <a:solidFill>
                  <a:srgbClr val="FF0000"/>
                </a:solidFill>
              </a:rPr>
              <a:t>Essa </a:t>
            </a:r>
            <a:r>
              <a:rPr lang="pt-BR" sz="2400" b="1" dirty="0">
                <a:solidFill>
                  <a:srgbClr val="FF0000"/>
                </a:solidFill>
              </a:rPr>
              <a:t>pesquisa </a:t>
            </a:r>
            <a:r>
              <a:rPr lang="pt-BR" sz="2400" b="1" dirty="0" smtClean="0">
                <a:solidFill>
                  <a:srgbClr val="FF0000"/>
                </a:solidFill>
              </a:rPr>
              <a:t>indicou </a:t>
            </a:r>
            <a:r>
              <a:rPr lang="pt-BR" sz="2400" b="1" dirty="0">
                <a:solidFill>
                  <a:srgbClr val="FF0000"/>
                </a:solidFill>
              </a:rPr>
              <a:t>que </a:t>
            </a:r>
            <a:endParaRPr lang="pt-BR" sz="2400" b="1" dirty="0" smtClean="0">
              <a:solidFill>
                <a:srgbClr val="FF0000"/>
              </a:solidFill>
            </a:endParaRPr>
          </a:p>
          <a:p>
            <a:pPr marL="45720" lvl="1" indent="0">
              <a:buNone/>
            </a:pPr>
            <a:r>
              <a:rPr lang="pt-BR" sz="2400" b="1" dirty="0" smtClean="0">
                <a:solidFill>
                  <a:srgbClr val="FF0000"/>
                </a:solidFill>
              </a:rPr>
              <a:t>“</a:t>
            </a:r>
            <a:r>
              <a:rPr lang="pt-BR" sz="2400" b="1" dirty="0">
                <a:solidFill>
                  <a:srgbClr val="FF0000"/>
                </a:solidFill>
              </a:rPr>
              <a:t>a busca de apoio na Igreja </a:t>
            </a:r>
            <a:endParaRPr lang="pt-BR" sz="2400" b="1" dirty="0" smtClean="0">
              <a:solidFill>
                <a:srgbClr val="FF0000"/>
              </a:solidFill>
            </a:endParaRPr>
          </a:p>
          <a:p>
            <a:pPr marL="45720" lvl="1" indent="0">
              <a:buNone/>
            </a:pPr>
            <a:r>
              <a:rPr lang="pt-BR" sz="2400" b="1" dirty="0" smtClean="0">
                <a:solidFill>
                  <a:srgbClr val="FF0000"/>
                </a:solidFill>
              </a:rPr>
              <a:t>subiu consideravelmente nos</a:t>
            </a:r>
          </a:p>
          <a:p>
            <a:pPr marL="45720" lvl="1" indent="0">
              <a:buNone/>
            </a:pPr>
            <a:r>
              <a:rPr lang="pt-BR" sz="2400" b="1" dirty="0" smtClean="0">
                <a:solidFill>
                  <a:srgbClr val="FF0000"/>
                </a:solidFill>
              </a:rPr>
              <a:t>últimos </a:t>
            </a:r>
            <a:r>
              <a:rPr lang="pt-BR" sz="2400" b="1" dirty="0">
                <a:solidFill>
                  <a:srgbClr val="FF0000"/>
                </a:solidFill>
              </a:rPr>
              <a:t>dois </a:t>
            </a:r>
            <a:r>
              <a:rPr lang="pt-BR" sz="2400" b="1" dirty="0" smtClean="0">
                <a:solidFill>
                  <a:srgbClr val="FF0000"/>
                </a:solidFill>
              </a:rPr>
              <a:t>anos”. </a:t>
            </a:r>
          </a:p>
          <a:p>
            <a:pPr marL="45720" lvl="1" indent="0">
              <a:buNone/>
            </a:pPr>
            <a:r>
              <a:rPr lang="pt-BR" sz="2400" b="1" dirty="0" smtClean="0">
                <a:solidFill>
                  <a:srgbClr val="FF0000"/>
                </a:solidFill>
              </a:rPr>
              <a:t>“Em </a:t>
            </a:r>
            <a:r>
              <a:rPr lang="pt-BR" sz="2400" b="1" dirty="0">
                <a:solidFill>
                  <a:srgbClr val="FF0000"/>
                </a:solidFill>
              </a:rPr>
              <a:t>2015, registrou-se que 7% das agredidas procuraram a Igreja, e hoje esse número subiu para 19%.” (2017, p.13).</a:t>
            </a:r>
          </a:p>
          <a:p>
            <a:endParaRPr lang="pt-BR" dirty="0"/>
          </a:p>
        </p:txBody>
      </p:sp>
      <p:pic>
        <p:nvPicPr>
          <p:cNvPr id="11266" name="Picture 2" descr="Resultado de imagem para Lei Maria da Penh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2674">
            <a:off x="7020272" y="2852936"/>
            <a:ext cx="1474364" cy="163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392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m para diga nÃ£o Ã  violÃªncia contra as mulhe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700"/>
            <a:ext cx="9144000" cy="682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887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17432" cy="5505792"/>
          </a:xfrm>
        </p:spPr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pt-BR" sz="3600" b="1" dirty="0" smtClean="0">
                <a:solidFill>
                  <a:srgbClr val="FF0000"/>
                </a:solidFill>
              </a:rPr>
              <a:t>JULGAR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pt-BR" sz="2800" u="sng" dirty="0" smtClean="0"/>
          </a:p>
          <a:p>
            <a:pPr marL="0" indent="0">
              <a:buFont typeface="Wingdings 2" pitchFamily="18" charset="2"/>
              <a:buNone/>
              <a:defRPr/>
            </a:pPr>
            <a:endParaRPr lang="pt-BR" sz="2800" u="sng" dirty="0" smtClean="0"/>
          </a:p>
          <a:p>
            <a:pPr marL="0" indent="0">
              <a:buFont typeface="Wingdings 2" pitchFamily="18" charset="2"/>
              <a:buNone/>
              <a:defRPr/>
            </a:pPr>
            <a:r>
              <a:rPr lang="pt-BR" sz="2800" u="sng" dirty="0" smtClean="0"/>
              <a:t>Violência </a:t>
            </a:r>
            <a:r>
              <a:rPr lang="pt-BR" sz="2800" u="sng" dirty="0"/>
              <a:t>de Gênero</a:t>
            </a:r>
            <a:r>
              <a:rPr lang="pt-BR" sz="2800" dirty="0"/>
              <a:t> – deriva de uma </a:t>
            </a:r>
            <a:r>
              <a:rPr lang="pt-BR" sz="2800" dirty="0" smtClean="0"/>
              <a:t>organização </a:t>
            </a:r>
            <a:r>
              <a:rPr lang="pt-BR" sz="2800" dirty="0"/>
              <a:t>baseada nas desigualdades </a:t>
            </a:r>
            <a:r>
              <a:rPr lang="pt-BR" sz="2800" dirty="0" smtClean="0"/>
              <a:t>de gênero</a:t>
            </a:r>
            <a:r>
              <a:rPr lang="pt-BR" sz="2800" dirty="0"/>
              <a:t>.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pt-BR" sz="2800" u="sng" dirty="0" smtClean="0"/>
              <a:t>Violência </a:t>
            </a:r>
            <a:r>
              <a:rPr lang="pt-BR" sz="2800" u="sng" dirty="0"/>
              <a:t>contra a Mulher</a:t>
            </a:r>
            <a:r>
              <a:rPr lang="pt-BR" sz="2800" dirty="0"/>
              <a:t> – “Qualquer ação ou </a:t>
            </a:r>
            <a:r>
              <a:rPr lang="pt-BR" sz="2800" dirty="0" smtClean="0"/>
              <a:t>conduta</a:t>
            </a:r>
            <a:r>
              <a:rPr lang="pt-BR" sz="2800" dirty="0"/>
              <a:t>, baseada no gênero/sexo, que </a:t>
            </a:r>
            <a:r>
              <a:rPr lang="pt-BR" sz="2800" dirty="0" smtClean="0"/>
              <a:t>cause dano </a:t>
            </a:r>
            <a:r>
              <a:rPr lang="pt-BR" sz="2800" dirty="0"/>
              <a:t>ou sofrimento à mulher, tanto no âmbito 	público quanto privado” (CPEVM – 1994).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404664"/>
            <a:ext cx="1460500" cy="1873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93987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763688" y="764704"/>
            <a:ext cx="6984776" cy="5217760"/>
          </a:xfrm>
        </p:spPr>
        <p:txBody>
          <a:bodyPr>
            <a:normAutofit lnSpcReduction="10000"/>
          </a:bodyPr>
          <a:lstStyle/>
          <a:p>
            <a:pPr marL="1005840" lvl="4" indent="0" defTabSz="449263">
              <a:lnSpc>
                <a:spcPct val="80000"/>
              </a:lnSpc>
              <a:spcBef>
                <a:spcPts val="700"/>
              </a:spcBef>
              <a:buClr>
                <a:srgbClr val="CC9900"/>
              </a:buClr>
              <a:buSzPct val="65000"/>
              <a:buNone/>
              <a:tabLst>
                <a:tab pos="333375" algn="l"/>
                <a:tab pos="438150" algn="l"/>
                <a:tab pos="887413" algn="l"/>
                <a:tab pos="1336675" algn="l"/>
                <a:tab pos="1785938" algn="l"/>
                <a:tab pos="2235200" algn="l"/>
                <a:tab pos="2684463" algn="l"/>
                <a:tab pos="3133725" algn="l"/>
                <a:tab pos="3582988" algn="l"/>
                <a:tab pos="4032250" algn="l"/>
                <a:tab pos="4481513" algn="l"/>
                <a:tab pos="4930775" algn="l"/>
                <a:tab pos="5380038" algn="l"/>
                <a:tab pos="5829300" algn="l"/>
                <a:tab pos="6278563" algn="l"/>
                <a:tab pos="6727825" algn="l"/>
                <a:tab pos="7177088" algn="l"/>
                <a:tab pos="7626350" algn="l"/>
                <a:tab pos="8075613" algn="l"/>
                <a:tab pos="8524875" algn="l"/>
                <a:tab pos="8974138" algn="l"/>
              </a:tabLst>
              <a:defRPr/>
            </a:pPr>
            <a:r>
              <a:rPr lang="pt-BR" sz="3200" b="1" dirty="0" smtClean="0">
                <a:solidFill>
                  <a:schemeClr val="tx1"/>
                </a:solidFill>
              </a:rPr>
              <a:t>Violência Doméstica</a:t>
            </a:r>
          </a:p>
          <a:p>
            <a:pPr marL="1337628" lvl="4" indent="-331788" defTabSz="449263">
              <a:lnSpc>
                <a:spcPct val="80000"/>
              </a:lnSpc>
              <a:spcBef>
                <a:spcPts val="700"/>
              </a:spcBef>
              <a:buClr>
                <a:srgbClr val="CC9900"/>
              </a:buClr>
              <a:buSzPct val="65000"/>
              <a:buFont typeface="Wingdings" pitchFamily="2" charset="2"/>
              <a:buChar char=""/>
              <a:tabLst>
                <a:tab pos="333375" algn="l"/>
                <a:tab pos="438150" algn="l"/>
                <a:tab pos="887413" algn="l"/>
                <a:tab pos="1336675" algn="l"/>
                <a:tab pos="1785938" algn="l"/>
                <a:tab pos="2235200" algn="l"/>
                <a:tab pos="2684463" algn="l"/>
                <a:tab pos="3133725" algn="l"/>
                <a:tab pos="3582988" algn="l"/>
                <a:tab pos="4032250" algn="l"/>
                <a:tab pos="4481513" algn="l"/>
                <a:tab pos="4930775" algn="l"/>
                <a:tab pos="5380038" algn="l"/>
                <a:tab pos="5829300" algn="l"/>
                <a:tab pos="6278563" algn="l"/>
                <a:tab pos="6727825" algn="l"/>
                <a:tab pos="7177088" algn="l"/>
                <a:tab pos="7626350" algn="l"/>
                <a:tab pos="8075613" algn="l"/>
                <a:tab pos="8524875" algn="l"/>
                <a:tab pos="8974138" algn="l"/>
              </a:tabLst>
              <a:defRPr/>
            </a:pPr>
            <a:r>
              <a:rPr lang="pt-BR" sz="2800" dirty="0" smtClean="0">
                <a:solidFill>
                  <a:schemeClr val="tx1"/>
                </a:solidFill>
              </a:rPr>
              <a:t>É </a:t>
            </a:r>
            <a:r>
              <a:rPr lang="pt-BR" sz="2800" dirty="0" err="1">
                <a:solidFill>
                  <a:schemeClr val="tx1"/>
                </a:solidFill>
              </a:rPr>
              <a:t>rotinizada</a:t>
            </a:r>
            <a:endParaRPr lang="pt-BR" sz="2800" dirty="0">
              <a:solidFill>
                <a:schemeClr val="tx1"/>
              </a:solidFill>
            </a:endParaRPr>
          </a:p>
          <a:p>
            <a:pPr marL="1337628" lvl="4" indent="-331788" defTabSz="449263">
              <a:lnSpc>
                <a:spcPct val="80000"/>
              </a:lnSpc>
              <a:spcBef>
                <a:spcPts val="700"/>
              </a:spcBef>
              <a:buClr>
                <a:srgbClr val="CC9900"/>
              </a:buClr>
              <a:buSzPct val="65000"/>
              <a:buFont typeface="Wingdings" pitchFamily="2" charset="2"/>
              <a:buChar char=""/>
              <a:tabLst>
                <a:tab pos="333375" algn="l"/>
                <a:tab pos="438150" algn="l"/>
                <a:tab pos="887413" algn="l"/>
                <a:tab pos="1336675" algn="l"/>
                <a:tab pos="1785938" algn="l"/>
                <a:tab pos="2235200" algn="l"/>
                <a:tab pos="2684463" algn="l"/>
                <a:tab pos="3133725" algn="l"/>
                <a:tab pos="3582988" algn="l"/>
                <a:tab pos="4032250" algn="l"/>
                <a:tab pos="4481513" algn="l"/>
                <a:tab pos="4930775" algn="l"/>
                <a:tab pos="5380038" algn="l"/>
                <a:tab pos="5829300" algn="l"/>
                <a:tab pos="6278563" algn="l"/>
                <a:tab pos="6727825" algn="l"/>
                <a:tab pos="7177088" algn="l"/>
                <a:tab pos="7626350" algn="l"/>
                <a:tab pos="8075613" algn="l"/>
                <a:tab pos="8524875" algn="l"/>
                <a:tab pos="8974138" algn="l"/>
              </a:tabLst>
              <a:defRPr/>
            </a:pPr>
            <a:r>
              <a:rPr lang="pt-BR" sz="2800" dirty="0" smtClean="0">
                <a:solidFill>
                  <a:schemeClr val="tx1"/>
                </a:solidFill>
              </a:rPr>
              <a:t>Incide </a:t>
            </a:r>
            <a:r>
              <a:rPr lang="pt-BR" sz="2800" dirty="0">
                <a:solidFill>
                  <a:schemeClr val="tx1"/>
                </a:solidFill>
              </a:rPr>
              <a:t>prioritariamente sobre crianças/adolescentes e mulheres</a:t>
            </a:r>
          </a:p>
          <a:p>
            <a:pPr marL="1337628" lvl="4" indent="-331788" defTabSz="449263">
              <a:lnSpc>
                <a:spcPct val="80000"/>
              </a:lnSpc>
              <a:spcBef>
                <a:spcPts val="700"/>
              </a:spcBef>
              <a:buClr>
                <a:srgbClr val="CC9900"/>
              </a:buClr>
              <a:buSzPct val="65000"/>
              <a:buFont typeface="Wingdings" pitchFamily="2" charset="2"/>
              <a:buChar char=""/>
              <a:tabLst>
                <a:tab pos="333375" algn="l"/>
                <a:tab pos="438150" algn="l"/>
                <a:tab pos="887413" algn="l"/>
                <a:tab pos="1336675" algn="l"/>
                <a:tab pos="1785938" algn="l"/>
                <a:tab pos="2235200" algn="l"/>
                <a:tab pos="2684463" algn="l"/>
                <a:tab pos="3133725" algn="l"/>
                <a:tab pos="3582988" algn="l"/>
                <a:tab pos="4032250" algn="l"/>
                <a:tab pos="4481513" algn="l"/>
                <a:tab pos="4930775" algn="l"/>
                <a:tab pos="5380038" algn="l"/>
                <a:tab pos="5829300" algn="l"/>
                <a:tab pos="6278563" algn="l"/>
                <a:tab pos="6727825" algn="l"/>
                <a:tab pos="7177088" algn="l"/>
                <a:tab pos="7626350" algn="l"/>
                <a:tab pos="8075613" algn="l"/>
                <a:tab pos="8524875" algn="l"/>
                <a:tab pos="8974138" algn="l"/>
              </a:tabLst>
              <a:defRPr/>
            </a:pPr>
            <a:r>
              <a:rPr lang="pt-BR" sz="2800" dirty="0">
                <a:solidFill>
                  <a:schemeClr val="tx1"/>
                </a:solidFill>
              </a:rPr>
              <a:t>De caráter privado – silenciada</a:t>
            </a:r>
          </a:p>
          <a:p>
            <a:pPr marL="1337628" lvl="4" indent="-331788" defTabSz="449263">
              <a:lnSpc>
                <a:spcPct val="80000"/>
              </a:lnSpc>
              <a:spcBef>
                <a:spcPts val="700"/>
              </a:spcBef>
              <a:buClr>
                <a:srgbClr val="CC9900"/>
              </a:buClr>
              <a:buSzPct val="65000"/>
              <a:buFont typeface="Wingdings" pitchFamily="2" charset="2"/>
              <a:buChar char=""/>
              <a:tabLst>
                <a:tab pos="333375" algn="l"/>
                <a:tab pos="438150" algn="l"/>
                <a:tab pos="887413" algn="l"/>
                <a:tab pos="1336675" algn="l"/>
                <a:tab pos="1785938" algn="l"/>
                <a:tab pos="2235200" algn="l"/>
                <a:tab pos="2684463" algn="l"/>
                <a:tab pos="3133725" algn="l"/>
                <a:tab pos="3582988" algn="l"/>
                <a:tab pos="4032250" algn="l"/>
                <a:tab pos="4481513" algn="l"/>
                <a:tab pos="4930775" algn="l"/>
                <a:tab pos="5380038" algn="l"/>
                <a:tab pos="5829300" algn="l"/>
                <a:tab pos="6278563" algn="l"/>
                <a:tab pos="6727825" algn="l"/>
                <a:tab pos="7177088" algn="l"/>
                <a:tab pos="7626350" algn="l"/>
                <a:tab pos="8075613" algn="l"/>
                <a:tab pos="8524875" algn="l"/>
                <a:tab pos="8974138" algn="l"/>
              </a:tabLst>
              <a:defRPr/>
            </a:pPr>
            <a:r>
              <a:rPr lang="pt-BR" sz="2800" dirty="0">
                <a:solidFill>
                  <a:schemeClr val="tx1"/>
                </a:solidFill>
              </a:rPr>
              <a:t>No âmbito doméstico (</a:t>
            </a:r>
            <a:r>
              <a:rPr lang="pt-BR" sz="2800" u="sng" dirty="0">
                <a:solidFill>
                  <a:schemeClr val="tx1"/>
                </a:solidFill>
              </a:rPr>
              <a:t>Violência Doméstica</a:t>
            </a:r>
            <a:r>
              <a:rPr lang="pt-BR" sz="2800" dirty="0">
                <a:solidFill>
                  <a:schemeClr val="tx1"/>
                </a:solidFill>
              </a:rPr>
              <a:t>) ou no bojo de relações consanguíneas, afetivas/de confiança (</a:t>
            </a:r>
            <a:r>
              <a:rPr lang="pt-BR" sz="2800" u="sng" dirty="0">
                <a:solidFill>
                  <a:schemeClr val="tx1"/>
                </a:solidFill>
              </a:rPr>
              <a:t>Intrafamiliar</a:t>
            </a:r>
            <a:r>
              <a:rPr lang="pt-BR" sz="2800" dirty="0">
                <a:solidFill>
                  <a:schemeClr val="tx1"/>
                </a:solidFill>
              </a:rPr>
              <a:t>) </a:t>
            </a:r>
          </a:p>
          <a:p>
            <a:pPr marL="1337628" lvl="4" indent="-331788" defTabSz="449263">
              <a:lnSpc>
                <a:spcPct val="80000"/>
              </a:lnSpc>
              <a:spcBef>
                <a:spcPts val="700"/>
              </a:spcBef>
              <a:buClr>
                <a:srgbClr val="CC9900"/>
              </a:buClr>
              <a:buSzPct val="65000"/>
              <a:buFont typeface="Wingdings" pitchFamily="2" charset="2"/>
              <a:buChar char=""/>
              <a:tabLst>
                <a:tab pos="333375" algn="l"/>
                <a:tab pos="438150" algn="l"/>
                <a:tab pos="887413" algn="l"/>
                <a:tab pos="1336675" algn="l"/>
                <a:tab pos="1785938" algn="l"/>
                <a:tab pos="2235200" algn="l"/>
                <a:tab pos="2684463" algn="l"/>
                <a:tab pos="3133725" algn="l"/>
                <a:tab pos="3582988" algn="l"/>
                <a:tab pos="4032250" algn="l"/>
                <a:tab pos="4481513" algn="l"/>
                <a:tab pos="4930775" algn="l"/>
                <a:tab pos="5380038" algn="l"/>
                <a:tab pos="5829300" algn="l"/>
                <a:tab pos="6278563" algn="l"/>
                <a:tab pos="6727825" algn="l"/>
                <a:tab pos="7177088" algn="l"/>
                <a:tab pos="7626350" algn="l"/>
                <a:tab pos="8075613" algn="l"/>
                <a:tab pos="8524875" algn="l"/>
                <a:tab pos="8974138" algn="l"/>
              </a:tabLst>
              <a:defRPr/>
            </a:pPr>
            <a:r>
              <a:rPr lang="pt-BR" sz="2800" dirty="0">
                <a:solidFill>
                  <a:schemeClr val="tx1"/>
                </a:solidFill>
              </a:rPr>
              <a:t>É naturalizada – padrão cultural que a propicia</a:t>
            </a:r>
          </a:p>
          <a:p>
            <a:pPr marL="1337628" lvl="4" indent="-331788" defTabSz="449263">
              <a:lnSpc>
                <a:spcPct val="80000"/>
              </a:lnSpc>
              <a:spcBef>
                <a:spcPts val="700"/>
              </a:spcBef>
              <a:buClr>
                <a:srgbClr val="CC9900"/>
              </a:buClr>
              <a:buSzPct val="65000"/>
              <a:buFont typeface="Wingdings" pitchFamily="2" charset="2"/>
              <a:buChar char=""/>
              <a:tabLst>
                <a:tab pos="333375" algn="l"/>
                <a:tab pos="438150" algn="l"/>
                <a:tab pos="887413" algn="l"/>
                <a:tab pos="1336675" algn="l"/>
                <a:tab pos="1785938" algn="l"/>
                <a:tab pos="2235200" algn="l"/>
                <a:tab pos="2684463" algn="l"/>
                <a:tab pos="3133725" algn="l"/>
                <a:tab pos="3582988" algn="l"/>
                <a:tab pos="4032250" algn="l"/>
                <a:tab pos="4481513" algn="l"/>
                <a:tab pos="4930775" algn="l"/>
                <a:tab pos="5380038" algn="l"/>
                <a:tab pos="5829300" algn="l"/>
                <a:tab pos="6278563" algn="l"/>
                <a:tab pos="6727825" algn="l"/>
                <a:tab pos="7177088" algn="l"/>
                <a:tab pos="7626350" algn="l"/>
                <a:tab pos="8075613" algn="l"/>
                <a:tab pos="8524875" algn="l"/>
                <a:tab pos="8974138" algn="l"/>
              </a:tabLst>
              <a:defRPr/>
            </a:pPr>
            <a:r>
              <a:rPr lang="pt-BR" sz="2800" dirty="0">
                <a:solidFill>
                  <a:schemeClr val="tx1"/>
                </a:solidFill>
              </a:rPr>
              <a:t>Distorção do PODER/DEVER 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12290" name="Picture 2" descr="Imagem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41023">
            <a:off x="232429" y="2821898"/>
            <a:ext cx="2376264" cy="148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431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971600" y="764704"/>
            <a:ext cx="7048872" cy="5073744"/>
          </a:xfrm>
        </p:spPr>
        <p:txBody>
          <a:bodyPr>
            <a:normAutofit fontScale="92500" lnSpcReduction="10000"/>
          </a:bodyPr>
          <a:lstStyle/>
          <a:p>
            <a:r>
              <a:rPr lang="pt-BR" sz="3200" b="1" dirty="0"/>
              <a:t>Violência Física </a:t>
            </a:r>
            <a:endParaRPr lang="pt-BR" sz="3200" b="1" dirty="0" smtClean="0"/>
          </a:p>
          <a:p>
            <a:endParaRPr lang="pt-BR" sz="3200" b="1" dirty="0"/>
          </a:p>
          <a:p>
            <a:r>
              <a:rPr lang="pt-BR" sz="3200" b="1" dirty="0"/>
              <a:t>Violência Moral </a:t>
            </a:r>
            <a:endParaRPr lang="pt-BR" sz="3200" b="1" dirty="0" smtClean="0"/>
          </a:p>
          <a:p>
            <a:endParaRPr lang="pt-BR" sz="3200" b="1" dirty="0"/>
          </a:p>
          <a:p>
            <a:r>
              <a:rPr lang="pt-BR" sz="3200" b="1" dirty="0"/>
              <a:t>Violência Psicológica </a:t>
            </a:r>
            <a:endParaRPr lang="pt-BR" sz="3200" b="1" dirty="0" smtClean="0"/>
          </a:p>
          <a:p>
            <a:endParaRPr lang="pt-BR" sz="3200" b="1" dirty="0"/>
          </a:p>
          <a:p>
            <a:r>
              <a:rPr lang="pt-BR" sz="3200" b="1" dirty="0"/>
              <a:t>Violência Patrimonial </a:t>
            </a:r>
            <a:endParaRPr lang="pt-BR" sz="3200" b="1" dirty="0" smtClean="0"/>
          </a:p>
          <a:p>
            <a:endParaRPr lang="pt-BR" sz="3200" b="1" dirty="0"/>
          </a:p>
          <a:p>
            <a:r>
              <a:rPr lang="pt-BR" sz="3200" b="1" dirty="0"/>
              <a:t>Violência Sexual </a:t>
            </a:r>
          </a:p>
          <a:p>
            <a:endParaRPr lang="pt-BR" dirty="0"/>
          </a:p>
        </p:txBody>
      </p:sp>
      <p:pic>
        <p:nvPicPr>
          <p:cNvPr id="1026" name="Picture 2" descr="Resultado de imagem para violÃªncia patrimonial contra a mul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96752"/>
            <a:ext cx="241935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125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1" descr="Digitalizar000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1E1E1"/>
              </a:clrFrom>
              <a:clrTo>
                <a:srgbClr val="E1E1E1">
                  <a:alpha val="0"/>
                </a:srgbClr>
              </a:clrTo>
            </a:clrChange>
            <a:lum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6" t="8826" r="4694" b="11366"/>
          <a:stretch>
            <a:fillRect/>
          </a:stretch>
        </p:blipFill>
        <p:spPr bwMode="auto">
          <a:xfrm>
            <a:off x="1475656" y="282560"/>
            <a:ext cx="6113850" cy="6242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388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542925"/>
            <a:ext cx="7989887" cy="577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7720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416824" cy="5073744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pt-BR" b="1" i="1" dirty="0">
                <a:solidFill>
                  <a:srgbClr val="003366"/>
                </a:solidFill>
                <a:cs typeface="Times New Roman" pitchFamily="16" charset="0"/>
              </a:rPr>
              <a:t>Fatores de Risco</a:t>
            </a:r>
            <a:r>
              <a:rPr lang="pt-BR" sz="2800" b="1" i="1" dirty="0">
                <a:solidFill>
                  <a:srgbClr val="003366"/>
                </a:solidFill>
                <a:latin typeface="Swis721 BT" pitchFamily="32" charset="0"/>
                <a:cs typeface="Times New Roman" pitchFamily="16" charset="0"/>
              </a:rPr>
              <a:t/>
            </a:r>
            <a:br>
              <a:rPr lang="pt-BR" sz="2800" b="1" i="1" dirty="0">
                <a:solidFill>
                  <a:srgbClr val="003366"/>
                </a:solidFill>
                <a:latin typeface="Swis721 BT" pitchFamily="32" charset="0"/>
                <a:cs typeface="Times New Roman" pitchFamily="16" charset="0"/>
              </a:rPr>
            </a:br>
            <a:r>
              <a:rPr lang="pt-BR" sz="1800" b="1" dirty="0">
                <a:solidFill>
                  <a:srgbClr val="003366"/>
                </a:solidFill>
                <a:cs typeface="Times New Roman" pitchFamily="16" charset="0"/>
              </a:rPr>
              <a:t>(</a:t>
            </a:r>
            <a:r>
              <a:rPr lang="pt-BR" sz="1800" b="1" dirty="0" err="1">
                <a:solidFill>
                  <a:srgbClr val="003366"/>
                </a:solidFill>
                <a:cs typeface="Times New Roman" pitchFamily="16" charset="0"/>
              </a:rPr>
              <a:t>macrosistema</a:t>
            </a:r>
            <a:r>
              <a:rPr lang="pt-BR" sz="1800" b="1" dirty="0" smtClean="0">
                <a:solidFill>
                  <a:srgbClr val="003366"/>
                </a:solidFill>
                <a:cs typeface="Times New Roman" pitchFamily="16" charset="0"/>
              </a:rPr>
              <a:t>)</a:t>
            </a:r>
          </a:p>
          <a:p>
            <a:pPr marL="45720" indent="0">
              <a:buNone/>
            </a:pPr>
            <a:endParaRPr lang="pt-BR" sz="1800" b="1" dirty="0">
              <a:solidFill>
                <a:srgbClr val="003366"/>
              </a:solidFill>
              <a:cs typeface="Times New Roman" pitchFamily="16" charset="0"/>
            </a:endParaRPr>
          </a:p>
          <a:p>
            <a:r>
              <a:rPr lang="pt-BR" b="1" dirty="0"/>
              <a:t>Conceito generalizado de infância como 'propriedade' dos adultos (objetos, e não sujeitos de direitos</a:t>
            </a:r>
            <a:r>
              <a:rPr lang="pt-BR" b="1" dirty="0" smtClean="0"/>
              <a:t>)</a:t>
            </a:r>
          </a:p>
          <a:p>
            <a:r>
              <a:rPr lang="pt-BR" b="1" dirty="0" smtClean="0"/>
              <a:t>Conceito de que mulher é propriedade </a:t>
            </a:r>
            <a:r>
              <a:rPr lang="pt-BR" b="1" smtClean="0"/>
              <a:t>do homem</a:t>
            </a:r>
            <a:endParaRPr lang="pt-BR" b="1" dirty="0"/>
          </a:p>
          <a:p>
            <a:endParaRPr lang="pt-BR" sz="900" b="1" dirty="0"/>
          </a:p>
          <a:p>
            <a:r>
              <a:rPr lang="pt-BR" b="1" dirty="0"/>
              <a:t>Uso do corpo e da sexualidade como objeto de consumo</a:t>
            </a:r>
          </a:p>
          <a:p>
            <a:endParaRPr lang="pt-BR" sz="900" b="1" dirty="0"/>
          </a:p>
          <a:p>
            <a:r>
              <a:rPr lang="pt-BR" b="1" dirty="0"/>
              <a:t>Naturalização da violência</a:t>
            </a:r>
          </a:p>
          <a:p>
            <a:endParaRPr lang="pt-BR" sz="1100" b="1" dirty="0"/>
          </a:p>
          <a:p>
            <a:r>
              <a:rPr lang="pt-BR" b="1" dirty="0"/>
              <a:t>Dupla moral sexual</a:t>
            </a:r>
            <a:r>
              <a:rPr lang="pt-BR" sz="2400" dirty="0"/>
              <a:t/>
            </a:r>
            <a:br>
              <a:rPr lang="pt-BR" sz="2400" dirty="0"/>
            </a:br>
            <a:endParaRPr lang="pt-BR" dirty="0"/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lum bright="-12000" contrast="-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933056"/>
            <a:ext cx="190500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6723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899592" y="764704"/>
            <a:ext cx="7408912" cy="5289768"/>
          </a:xfrm>
        </p:spPr>
        <p:txBody>
          <a:bodyPr/>
          <a:lstStyle/>
          <a:p>
            <a:pPr marL="45720" indent="0">
              <a:buNone/>
            </a:pPr>
            <a:r>
              <a:rPr lang="pt-BR" sz="2800" b="1" i="1" dirty="0">
                <a:solidFill>
                  <a:srgbClr val="003366"/>
                </a:solidFill>
              </a:rPr>
              <a:t>Fatores de Risco</a:t>
            </a:r>
            <a:r>
              <a:rPr lang="pt-BR" sz="2800" i="1" dirty="0">
                <a:solidFill>
                  <a:srgbClr val="003366"/>
                </a:solidFill>
              </a:rPr>
              <a:t/>
            </a:r>
            <a:br>
              <a:rPr lang="pt-BR" sz="2800" i="1" dirty="0">
                <a:solidFill>
                  <a:srgbClr val="003366"/>
                </a:solidFill>
              </a:rPr>
            </a:br>
            <a:r>
              <a:rPr lang="pt-BR" sz="2800" i="1" dirty="0">
                <a:solidFill>
                  <a:srgbClr val="003366"/>
                </a:solidFill>
              </a:rPr>
              <a:t>(</a:t>
            </a:r>
            <a:r>
              <a:rPr lang="pt-BR" sz="2400" b="1" i="1" dirty="0" err="1">
                <a:solidFill>
                  <a:srgbClr val="003366"/>
                </a:solidFill>
              </a:rPr>
              <a:t>exosistema</a:t>
            </a:r>
            <a:r>
              <a:rPr lang="pt-BR" sz="2400" b="1" i="1" dirty="0">
                <a:solidFill>
                  <a:srgbClr val="003366"/>
                </a:solidFill>
              </a:rPr>
              <a:t>) </a:t>
            </a:r>
            <a:endParaRPr lang="pt-BR" sz="2400" b="1" i="1" dirty="0" smtClean="0">
              <a:solidFill>
                <a:srgbClr val="003366"/>
              </a:solidFill>
            </a:endParaRPr>
          </a:p>
          <a:p>
            <a:pPr marL="45720" indent="0">
              <a:buNone/>
            </a:pPr>
            <a:endParaRPr lang="pt-BR" sz="2400" b="1" i="1" dirty="0" smtClean="0">
              <a:solidFill>
                <a:srgbClr val="003366"/>
              </a:solidFill>
            </a:endParaRPr>
          </a:p>
          <a:p>
            <a:r>
              <a:rPr lang="pt-BR" sz="2800" dirty="0"/>
              <a:t>Abuso de poder </a:t>
            </a:r>
          </a:p>
          <a:p>
            <a:pPr marL="68580" indent="0">
              <a:buNone/>
            </a:pPr>
            <a:r>
              <a:rPr lang="pt-BR" sz="2800" dirty="0"/>
              <a:t>nas relações sociais</a:t>
            </a:r>
          </a:p>
          <a:p>
            <a:endParaRPr lang="pt-BR" sz="2800" dirty="0"/>
          </a:p>
          <a:p>
            <a:r>
              <a:rPr lang="pt-BR" sz="2800" dirty="0"/>
              <a:t>Isolamento social</a:t>
            </a:r>
          </a:p>
          <a:p>
            <a:pPr marL="68580" indent="0">
              <a:buNone/>
            </a:pPr>
            <a:endParaRPr lang="pt-BR" sz="2800" dirty="0"/>
          </a:p>
          <a:p>
            <a:r>
              <a:rPr lang="pt-BR" sz="2800" dirty="0"/>
              <a:t>Pouca efetividade dos sistemas de </a:t>
            </a:r>
            <a:br>
              <a:rPr lang="pt-BR" sz="2800" dirty="0"/>
            </a:br>
            <a:r>
              <a:rPr lang="pt-BR" sz="2800" dirty="0"/>
              <a:t>proteção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312" y="1196752"/>
            <a:ext cx="3033366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280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957392" cy="5217760"/>
          </a:xfrm>
        </p:spPr>
        <p:txBody>
          <a:bodyPr/>
          <a:lstStyle/>
          <a:p>
            <a:pPr marL="45720" indent="0">
              <a:buNone/>
            </a:pPr>
            <a:r>
              <a:rPr lang="pt-BR" sz="2800" b="1" i="1" dirty="0">
                <a:solidFill>
                  <a:srgbClr val="003366"/>
                </a:solidFill>
              </a:rPr>
              <a:t>Fatores de Risco </a:t>
            </a:r>
            <a:r>
              <a:rPr lang="pt-BR" sz="2800" i="1" dirty="0">
                <a:solidFill>
                  <a:srgbClr val="003366"/>
                </a:solidFill>
              </a:rPr>
              <a:t/>
            </a:r>
            <a:br>
              <a:rPr lang="pt-BR" sz="2800" i="1" dirty="0">
                <a:solidFill>
                  <a:srgbClr val="003366"/>
                </a:solidFill>
              </a:rPr>
            </a:br>
            <a:r>
              <a:rPr lang="pt-BR" sz="2800" i="1" dirty="0">
                <a:solidFill>
                  <a:srgbClr val="003366"/>
                </a:solidFill>
              </a:rPr>
              <a:t>(</a:t>
            </a:r>
            <a:r>
              <a:rPr lang="pt-BR" sz="2800" b="1" i="1" dirty="0" err="1">
                <a:solidFill>
                  <a:srgbClr val="003366"/>
                </a:solidFill>
              </a:rPr>
              <a:t>microsistema</a:t>
            </a:r>
            <a:r>
              <a:rPr lang="pt-BR" sz="2800" b="1" i="1" dirty="0" smtClean="0">
                <a:solidFill>
                  <a:srgbClr val="003366"/>
                </a:solidFill>
              </a:rPr>
              <a:t>)</a:t>
            </a:r>
          </a:p>
          <a:p>
            <a:pPr marL="45720" indent="0">
              <a:buNone/>
            </a:pPr>
            <a:endParaRPr lang="pt-BR" sz="2000" b="1" i="1" dirty="0">
              <a:solidFill>
                <a:srgbClr val="003366"/>
              </a:solidFill>
            </a:endParaRPr>
          </a:p>
          <a:p>
            <a:r>
              <a:rPr lang="pt-BR" sz="2800" dirty="0"/>
              <a:t>História de abuso ou</a:t>
            </a:r>
            <a:br>
              <a:rPr lang="pt-BR" sz="2800" dirty="0"/>
            </a:br>
            <a:r>
              <a:rPr lang="pt-BR" sz="2800" dirty="0"/>
              <a:t> abandono na infância</a:t>
            </a:r>
            <a:br>
              <a:rPr lang="pt-BR" sz="2800" dirty="0"/>
            </a:br>
            <a:endParaRPr lang="pt-BR" sz="2800" dirty="0"/>
          </a:p>
          <a:p>
            <a:r>
              <a:rPr lang="pt-BR" sz="2800" dirty="0"/>
              <a:t>Padrão relacional </a:t>
            </a:r>
          </a:p>
          <a:p>
            <a:pPr marL="68580" indent="0">
              <a:buNone/>
            </a:pPr>
            <a:r>
              <a:rPr lang="pt-BR" sz="2800" dirty="0"/>
              <a:t>    autoritário e violento</a:t>
            </a:r>
            <a:br>
              <a:rPr lang="pt-BR" sz="2800" dirty="0"/>
            </a:br>
            <a:r>
              <a:rPr lang="pt-BR" sz="2800" dirty="0"/>
              <a:t>   (submissão de uns</a:t>
            </a:r>
            <a:br>
              <a:rPr lang="pt-BR" sz="2800" dirty="0"/>
            </a:br>
            <a:r>
              <a:rPr lang="pt-BR" sz="2800" dirty="0"/>
              <a:t>membros da família a outros)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1026" name="Picture 2" descr="Resultado de imagem para violÃªncia domÃ©st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24744"/>
            <a:ext cx="3028868" cy="199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795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73416" cy="5289768"/>
          </a:xfrm>
        </p:spPr>
        <p:txBody>
          <a:bodyPr/>
          <a:lstStyle/>
          <a:p>
            <a:pPr indent="-342900">
              <a:lnSpc>
                <a:spcPct val="80000"/>
              </a:lnSpc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dirty="0">
                <a:solidFill>
                  <a:srgbClr val="333333"/>
                </a:solidFill>
              </a:rPr>
              <a:t>Relações afetivas  </a:t>
            </a:r>
            <a:endParaRPr lang="pt-BR" sz="2800" dirty="0" smtClean="0">
              <a:solidFill>
                <a:srgbClr val="333333"/>
              </a:solidFill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dirty="0" smtClean="0">
                <a:solidFill>
                  <a:srgbClr val="333333"/>
                </a:solidFill>
              </a:rPr>
              <a:t>e </a:t>
            </a:r>
            <a:r>
              <a:rPr lang="pt-BR" sz="2800" dirty="0">
                <a:solidFill>
                  <a:srgbClr val="333333"/>
                </a:solidFill>
              </a:rPr>
              <a:t>comunicacionais pobres. </a:t>
            </a:r>
          </a:p>
          <a:p>
            <a:pPr indent="-342900">
              <a:lnSpc>
                <a:spcPct val="80000"/>
              </a:lnSpc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sz="2800" dirty="0" smtClean="0">
              <a:solidFill>
                <a:srgbClr val="333333"/>
              </a:solidFill>
            </a:endParaRPr>
          </a:p>
          <a:p>
            <a:pPr indent="-342900">
              <a:lnSpc>
                <a:spcPct val="80000"/>
              </a:lnSpc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dirty="0" smtClean="0">
                <a:solidFill>
                  <a:srgbClr val="333333"/>
                </a:solidFill>
              </a:rPr>
              <a:t>Falta </a:t>
            </a:r>
            <a:r>
              <a:rPr lang="pt-BR" sz="2800" dirty="0">
                <a:solidFill>
                  <a:srgbClr val="333333"/>
                </a:solidFill>
              </a:rPr>
              <a:t>de educação  </a:t>
            </a:r>
            <a:endParaRPr lang="pt-BR" sz="2800" dirty="0" smtClean="0">
              <a:solidFill>
                <a:srgbClr val="333333"/>
              </a:solidFill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dirty="0" smtClean="0">
                <a:solidFill>
                  <a:srgbClr val="333333"/>
                </a:solidFill>
              </a:rPr>
              <a:t>da </a:t>
            </a:r>
            <a:r>
              <a:rPr lang="pt-BR" sz="2800" dirty="0">
                <a:solidFill>
                  <a:srgbClr val="333333"/>
                </a:solidFill>
              </a:rPr>
              <a:t>sexualidade</a:t>
            </a:r>
            <a:r>
              <a:rPr lang="pt-BR" sz="2800" dirty="0" smtClean="0">
                <a:solidFill>
                  <a:srgbClr val="333333"/>
                </a:solidFill>
              </a:rPr>
              <a:t>.</a:t>
            </a: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sz="2800" dirty="0">
              <a:solidFill>
                <a:srgbClr val="333333"/>
              </a:solidFill>
            </a:endParaRP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dirty="0" smtClean="0">
                <a:solidFill>
                  <a:srgbClr val="333333"/>
                </a:solidFill>
              </a:rPr>
              <a:t>Dependência emocional </a:t>
            </a: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dirty="0" smtClean="0">
                <a:solidFill>
                  <a:srgbClr val="333333"/>
                </a:solidFill>
              </a:rPr>
              <a:t>e econômica.</a:t>
            </a:r>
            <a:endParaRPr lang="pt-BR" sz="2800" dirty="0">
              <a:solidFill>
                <a:srgbClr val="333333"/>
              </a:solidFill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dirty="0" smtClean="0">
              <a:solidFill>
                <a:srgbClr val="333333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dirty="0">
              <a:solidFill>
                <a:srgbClr val="333333"/>
              </a:solidFill>
            </a:endParaRPr>
          </a:p>
        </p:txBody>
      </p:sp>
      <p:pic>
        <p:nvPicPr>
          <p:cNvPr id="3074" name="Picture 2" descr="Resultado de imagem para comunicaÃ§Ã£o na famÃ­l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077072"/>
            <a:ext cx="3286125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25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043608" y="764704"/>
            <a:ext cx="7128792" cy="5040560"/>
          </a:xfrm>
        </p:spPr>
        <p:txBody>
          <a:bodyPr/>
          <a:lstStyle/>
          <a:p>
            <a:pPr marL="45720" indent="0">
              <a:buNone/>
            </a:pPr>
            <a:r>
              <a:rPr lang="pt-BR" sz="2400" b="1" dirty="0"/>
              <a:t>Fatores de risco na </a:t>
            </a:r>
            <a:r>
              <a:rPr lang="pt-BR" sz="2400" b="1" dirty="0" smtClean="0"/>
              <a:t>Igreja</a:t>
            </a:r>
          </a:p>
          <a:p>
            <a:pPr marL="45720" indent="0">
              <a:buNone/>
            </a:pPr>
            <a:endParaRPr lang="pt-BR" sz="2400" b="1" dirty="0"/>
          </a:p>
          <a:p>
            <a:r>
              <a:rPr lang="pt-BR" sz="2400" dirty="0" err="1" smtClean="0"/>
              <a:t>Androcentrismo</a:t>
            </a:r>
            <a:endParaRPr lang="pt-BR" sz="2400" dirty="0" smtClean="0"/>
          </a:p>
          <a:p>
            <a:endParaRPr lang="pt-BR" sz="2400" dirty="0"/>
          </a:p>
          <a:p>
            <a:r>
              <a:rPr lang="pt-BR" sz="2400" dirty="0" smtClean="0"/>
              <a:t>Imagem </a:t>
            </a:r>
            <a:r>
              <a:rPr lang="pt-BR" sz="2400" dirty="0"/>
              <a:t>de Deus como adulto </a:t>
            </a:r>
            <a:r>
              <a:rPr lang="pt-BR" sz="2400" dirty="0" smtClean="0"/>
              <a:t>(homem) autoritário;</a:t>
            </a:r>
          </a:p>
          <a:p>
            <a:endParaRPr lang="pt-BR" sz="2400" dirty="0"/>
          </a:p>
          <a:p>
            <a:r>
              <a:rPr lang="pt-BR" sz="2400" dirty="0" smtClean="0"/>
              <a:t>Participação dos homens nos processos decisórios e das mulheres nos serviços (ensino, saúde, limpeza, cozinha, etc.)</a:t>
            </a:r>
            <a:endParaRPr lang="pt-BR" sz="2400" dirty="0"/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098" name="Picture 2" descr="Resultado de imagem para relaÃ§Ã£o hierÃ¡rquica na igre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76672"/>
            <a:ext cx="38100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459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5145752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pt-BR" sz="2800" b="1" dirty="0" err="1" smtClean="0"/>
              <a:t>Macrossistema</a:t>
            </a:r>
            <a:r>
              <a:rPr lang="pt-BR" sz="2800" b="1" dirty="0" smtClean="0"/>
              <a:t>:</a:t>
            </a:r>
          </a:p>
          <a:p>
            <a:pPr marL="45720" indent="0">
              <a:buNone/>
            </a:pPr>
            <a:r>
              <a:rPr lang="pt-BR" sz="2800" dirty="0" smtClean="0"/>
              <a:t>A masculinidade construída </a:t>
            </a:r>
          </a:p>
          <a:p>
            <a:pPr marL="45720" indent="0">
              <a:buNone/>
            </a:pPr>
            <a:r>
              <a:rPr lang="pt-BR" sz="2800" dirty="0" smtClean="0"/>
              <a:t>na nossa sociedade induz a:</a:t>
            </a:r>
          </a:p>
          <a:p>
            <a:pPr marL="45720" indent="0">
              <a:buNone/>
            </a:pPr>
            <a:endParaRPr lang="pt-BR" sz="2800" dirty="0"/>
          </a:p>
          <a:p>
            <a:r>
              <a:rPr lang="pt-BR" sz="2800" dirty="0" smtClean="0"/>
              <a:t>Desvalorizar as características consideradas como femininas: a ternura, o choro, as emoções, o medo...</a:t>
            </a:r>
          </a:p>
          <a:p>
            <a:endParaRPr lang="pt-BR" sz="2800" dirty="0"/>
          </a:p>
          <a:p>
            <a:r>
              <a:rPr lang="pt-BR" sz="2800" dirty="0" smtClean="0"/>
              <a:t>Demonstrar continuamente que são fortes, valentes e ‘não feminino” para que não duvidem da sua virilidade.</a:t>
            </a:r>
            <a:endParaRPr lang="pt-BR" sz="2800" dirty="0"/>
          </a:p>
        </p:txBody>
      </p:sp>
      <p:pic>
        <p:nvPicPr>
          <p:cNvPr id="2050" name="Picture 2" descr="Resultado de imagem para igualdade e desigualdade de gÃªner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48680"/>
            <a:ext cx="1869651" cy="124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581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885384" cy="5217760"/>
          </a:xfrm>
        </p:spPr>
        <p:txBody>
          <a:bodyPr>
            <a:normAutofit/>
          </a:bodyPr>
          <a:lstStyle/>
          <a:p>
            <a:r>
              <a:rPr lang="pt-BR" sz="2800" dirty="0" smtClean="0"/>
              <a:t>Não demonstrar as emoções nem sentimentos, por serem sinais de debilidade;</a:t>
            </a:r>
          </a:p>
          <a:p>
            <a:endParaRPr lang="pt-BR" sz="1200" dirty="0"/>
          </a:p>
          <a:p>
            <a:r>
              <a:rPr lang="pt-BR" sz="2800" dirty="0" smtClean="0"/>
              <a:t>Exercer a sexualidade como um espaço de controle e demonstração, onde as  mulheres são tratadas como objetos;</a:t>
            </a:r>
          </a:p>
          <a:p>
            <a:endParaRPr lang="pt-BR" sz="1200" dirty="0"/>
          </a:p>
          <a:p>
            <a:r>
              <a:rPr lang="pt-BR" sz="2800" dirty="0" smtClean="0"/>
              <a:t>Exerce o papel de provedor.</a:t>
            </a:r>
            <a:endParaRPr lang="pt-BR" sz="2800" dirty="0"/>
          </a:p>
        </p:txBody>
      </p:sp>
      <p:pic>
        <p:nvPicPr>
          <p:cNvPr id="3074" name="Picture 2" descr="Resultado de imagem para desigualdade de gÃªnero no brasi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509120"/>
            <a:ext cx="2124236" cy="212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393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488832" cy="5217760"/>
          </a:xfrm>
        </p:spPr>
        <p:txBody>
          <a:bodyPr/>
          <a:lstStyle/>
          <a:p>
            <a:pPr marL="45720" indent="0">
              <a:buNone/>
            </a:pPr>
            <a:r>
              <a:rPr lang="pt-BR" sz="3600" b="1" dirty="0" err="1" smtClean="0"/>
              <a:t>Macrossistema</a:t>
            </a:r>
            <a:endParaRPr lang="pt-BR" sz="3600" b="1" dirty="0" smtClean="0"/>
          </a:p>
          <a:p>
            <a:pPr marL="45720" indent="0">
              <a:buNone/>
            </a:pPr>
            <a:r>
              <a:rPr lang="pt-BR" sz="2800" dirty="0" smtClean="0"/>
              <a:t>Por seus valores e crenças, na construção de papéis de homens e mulheres, nossa sociedade outorga aos HOMENS o direito a:</a:t>
            </a:r>
          </a:p>
          <a:p>
            <a:pPr marL="45720" indent="0">
              <a:buNone/>
            </a:pPr>
            <a:endParaRPr lang="pt-BR" sz="2800" dirty="0"/>
          </a:p>
          <a:p>
            <a:r>
              <a:rPr lang="pt-BR" sz="2800" dirty="0" smtClean="0"/>
              <a:t>Dominar e controlar, a exercer o poder sobre as outras pessoas (mulheres, meninas e meninos);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1026" name="Picture 2" descr="Imagem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978505"/>
            <a:ext cx="2536178" cy="169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9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899592" y="731520"/>
            <a:ext cx="7200800" cy="5145752"/>
          </a:xfrm>
        </p:spPr>
        <p:txBody>
          <a:bodyPr/>
          <a:lstStyle/>
          <a:p>
            <a:r>
              <a:rPr lang="pt-BR" sz="2800" dirty="0" smtClean="0"/>
              <a:t>Exigir que as outras pessoas satisfaçam seus desejos e necessidades;</a:t>
            </a:r>
          </a:p>
          <a:p>
            <a:endParaRPr lang="pt-BR" sz="1050" dirty="0"/>
          </a:p>
          <a:p>
            <a:r>
              <a:rPr lang="pt-BR" sz="2800" dirty="0" smtClean="0"/>
              <a:t>Gozar de privilégios para decidir o que fazer e o que dizer;</a:t>
            </a:r>
          </a:p>
          <a:p>
            <a:endParaRPr lang="pt-BR" sz="1000" dirty="0"/>
          </a:p>
          <a:p>
            <a:r>
              <a:rPr lang="pt-BR" sz="2800" dirty="0" smtClean="0"/>
              <a:t>Utilizar a violência como forma de controle</a:t>
            </a:r>
          </a:p>
          <a:p>
            <a:endParaRPr lang="pt-BR" sz="2800" dirty="0"/>
          </a:p>
          <a:p>
            <a:endParaRPr lang="pt-BR" sz="2800" dirty="0" smtClean="0"/>
          </a:p>
          <a:p>
            <a:endParaRPr lang="pt-BR" sz="2800" dirty="0"/>
          </a:p>
          <a:p>
            <a:endParaRPr lang="pt-BR" sz="2800" dirty="0" smtClean="0"/>
          </a:p>
          <a:p>
            <a:endParaRPr lang="pt-BR" dirty="0"/>
          </a:p>
        </p:txBody>
      </p:sp>
      <p:pic>
        <p:nvPicPr>
          <p:cNvPr id="4098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0804">
            <a:off x="5309893" y="3794278"/>
            <a:ext cx="3876366" cy="251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393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89440" cy="528976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pt-BR" sz="2400" b="1" dirty="0" err="1"/>
              <a:t>Macrossistema</a:t>
            </a:r>
            <a:r>
              <a:rPr lang="pt-BR" sz="2400" b="1" dirty="0"/>
              <a:t>:</a:t>
            </a:r>
          </a:p>
          <a:p>
            <a:pPr marL="45720" indent="0">
              <a:buNone/>
            </a:pPr>
            <a:r>
              <a:rPr lang="pt-BR" sz="2400" dirty="0"/>
              <a:t>A </a:t>
            </a:r>
            <a:r>
              <a:rPr lang="pt-BR" sz="2400" dirty="0" smtClean="0"/>
              <a:t>feminilidade </a:t>
            </a:r>
            <a:r>
              <a:rPr lang="pt-BR" sz="2400" dirty="0"/>
              <a:t>construída </a:t>
            </a:r>
            <a:r>
              <a:rPr lang="pt-BR" sz="2400" dirty="0" smtClean="0"/>
              <a:t>na </a:t>
            </a:r>
            <a:r>
              <a:rPr lang="pt-BR" sz="2400" dirty="0"/>
              <a:t>nossa sociedade </a:t>
            </a:r>
            <a:r>
              <a:rPr lang="pt-BR" sz="2400" dirty="0" smtClean="0"/>
              <a:t>ensina a mulher </a:t>
            </a:r>
            <a:r>
              <a:rPr lang="pt-BR" sz="2400" dirty="0"/>
              <a:t>a</a:t>
            </a:r>
            <a:r>
              <a:rPr lang="pt-BR" sz="2400" dirty="0" smtClean="0"/>
              <a:t>:</a:t>
            </a:r>
          </a:p>
          <a:p>
            <a:pPr marL="45720" indent="0">
              <a:buNone/>
            </a:pPr>
            <a:endParaRPr lang="pt-BR" sz="1000" dirty="0"/>
          </a:p>
          <a:p>
            <a:r>
              <a:rPr lang="pt-BR" sz="2400" dirty="0" smtClean="0"/>
              <a:t>Buscar sempre a aceitação e aprovação dos homens;</a:t>
            </a:r>
          </a:p>
          <a:p>
            <a:endParaRPr lang="pt-BR" sz="1000" dirty="0"/>
          </a:p>
          <a:p>
            <a:r>
              <a:rPr lang="pt-BR" sz="2400" dirty="0" smtClean="0"/>
              <a:t>Ver a maternidade como eixo principal de sua identidade;</a:t>
            </a:r>
          </a:p>
          <a:p>
            <a:endParaRPr lang="pt-BR" sz="2400" dirty="0"/>
          </a:p>
          <a:p>
            <a:endParaRPr lang="pt-BR" sz="2400" dirty="0"/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5122" name="Picture 2" descr="Resultado de imagem para desigualdade de gÃªnero no bras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149080"/>
            <a:ext cx="4531894" cy="254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1015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5217760"/>
          </a:xfrm>
        </p:spPr>
        <p:txBody>
          <a:bodyPr/>
          <a:lstStyle/>
          <a:p>
            <a:r>
              <a:rPr lang="pt-BR" sz="2400" dirty="0"/>
              <a:t>Estabelecer relações de subordinação e dependência, se apresentando como carente de proteção</a:t>
            </a:r>
            <a:r>
              <a:rPr lang="pt-BR" sz="2400" dirty="0" smtClean="0"/>
              <a:t>;</a:t>
            </a:r>
          </a:p>
          <a:p>
            <a:endParaRPr lang="pt-BR" sz="1000" dirty="0"/>
          </a:p>
          <a:p>
            <a:r>
              <a:rPr lang="pt-BR" sz="2400" dirty="0" smtClean="0"/>
              <a:t>Exercer sua sexualidade principalmente como um espaço de reprodução;</a:t>
            </a:r>
          </a:p>
          <a:p>
            <a:endParaRPr lang="pt-BR" sz="1000" dirty="0"/>
          </a:p>
          <a:p>
            <a:r>
              <a:rPr lang="pt-BR" sz="2400" dirty="0" smtClean="0"/>
              <a:t>Sentir culpa de não estar em casa quando trabalha fora e assumir tripla jornada de trabalho.</a:t>
            </a:r>
            <a:endParaRPr lang="pt-BR" sz="2400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6146" name="Picture 2" descr="Resultado de imagem para desigualdade de gÃªnero no bras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856" y="4581128"/>
            <a:ext cx="365839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8392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5433784"/>
          </a:xfrm>
        </p:spPr>
        <p:txBody>
          <a:bodyPr/>
          <a:lstStyle/>
          <a:p>
            <a:pPr marL="45720" indent="0">
              <a:buNone/>
            </a:pPr>
            <a:endParaRPr lang="pt-BR" dirty="0"/>
          </a:p>
        </p:txBody>
      </p:sp>
      <p:pic>
        <p:nvPicPr>
          <p:cNvPr id="4" name="Picture 2" descr="http://1.bp.blogspot.com/-lWGrma4a8Lw/T8TwK3v-ebI/AAAAAAAAAME/gdDyzXONhPs/s1600/image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199760" cy="6192688"/>
          </a:xfrm>
          <a:prstGeom prst="rect">
            <a:avLst/>
          </a:prstGeom>
          <a:noFill/>
        </p:spPr>
      </p:pic>
      <p:sp>
        <p:nvSpPr>
          <p:cNvPr id="5" name="Retângulo 4"/>
          <p:cNvSpPr/>
          <p:nvPr/>
        </p:nvSpPr>
        <p:spPr>
          <a:xfrm>
            <a:off x="1075036" y="1120676"/>
            <a:ext cx="7097364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Qual a minha relação </a:t>
            </a:r>
            <a:br>
              <a:rPr kumimoji="0" lang="pt-BR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</a:br>
            <a:r>
              <a:rPr kumimoji="0" lang="pt-BR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com a minha Bíblia?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4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800" b="1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Quais versículos</a:t>
            </a:r>
            <a:r>
              <a:rPr kumimoji="0" lang="pt-BR" sz="4800" b="1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eu mais ouço / leio ou mais uso?</a:t>
            </a:r>
            <a:r>
              <a:rPr kumimoji="0" lang="pt-B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/>
            </a:r>
            <a:br>
              <a:rPr kumimoji="0" lang="pt-B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06602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957392" cy="5073744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pt-BR" sz="2800" dirty="0" smtClean="0"/>
              <a:t>“sujeitando-vos </a:t>
            </a:r>
            <a:r>
              <a:rPr lang="pt-BR" sz="2800" dirty="0"/>
              <a:t>uns aos outros no temor de </a:t>
            </a:r>
            <a:r>
              <a:rPr lang="pt-BR" sz="2800" dirty="0" smtClean="0"/>
              <a:t>Cristo”. </a:t>
            </a:r>
            <a:r>
              <a:rPr lang="pt-BR" sz="2800" dirty="0" err="1" smtClean="0"/>
              <a:t>Ef</a:t>
            </a:r>
            <a:r>
              <a:rPr lang="pt-BR" sz="2800" dirty="0" smtClean="0"/>
              <a:t> 5.21</a:t>
            </a:r>
          </a:p>
          <a:p>
            <a:pPr marL="45720" indent="0">
              <a:buNone/>
            </a:pPr>
            <a:endParaRPr lang="pt-BR" sz="2800" dirty="0"/>
          </a:p>
          <a:p>
            <a:pPr marL="45720" indent="0">
              <a:buNone/>
            </a:pPr>
            <a:r>
              <a:rPr lang="pt-BR" sz="2800" dirty="0" smtClean="0"/>
              <a:t>“Como</a:t>
            </a:r>
            <a:r>
              <a:rPr lang="pt-BR" sz="2800" dirty="0"/>
              <a:t>, porém, a igreja está sujeita a Cristo, assim também as mulheres sejam em tudo submissas ao seu </a:t>
            </a:r>
            <a:r>
              <a:rPr lang="pt-BR" sz="2800" dirty="0" smtClean="0"/>
              <a:t>marido”. </a:t>
            </a:r>
            <a:r>
              <a:rPr lang="pt-BR" sz="2800" dirty="0" err="1" smtClean="0"/>
              <a:t>Ef</a:t>
            </a:r>
            <a:r>
              <a:rPr lang="pt-BR" sz="2800" dirty="0" smtClean="0"/>
              <a:t> 5.23 e 24</a:t>
            </a:r>
          </a:p>
          <a:p>
            <a:pPr marL="45720" indent="0">
              <a:buNone/>
            </a:pPr>
            <a:endParaRPr lang="pt-BR" sz="2800" dirty="0"/>
          </a:p>
          <a:p>
            <a:pPr marL="45720" indent="0">
              <a:buNone/>
            </a:pPr>
            <a:r>
              <a:rPr lang="pt-BR" sz="2800" dirty="0" smtClean="0"/>
              <a:t>“Maridos</a:t>
            </a:r>
            <a:r>
              <a:rPr lang="pt-BR" sz="2800" dirty="0"/>
              <a:t>, amai vossa mulher, como também Cristo amou a igreja e a si mesmo se entregou por </a:t>
            </a:r>
            <a:r>
              <a:rPr lang="pt-BR" sz="2800" dirty="0" smtClean="0"/>
              <a:t>ela</a:t>
            </a:r>
            <a:r>
              <a:rPr lang="pt-BR" sz="2800" dirty="0"/>
              <a:t>”, </a:t>
            </a:r>
            <a:r>
              <a:rPr lang="pt-BR" sz="2800" dirty="0" err="1"/>
              <a:t>Ef</a:t>
            </a:r>
            <a:r>
              <a:rPr lang="pt-BR" sz="2800" dirty="0"/>
              <a:t> </a:t>
            </a:r>
            <a:r>
              <a:rPr lang="pt-BR" sz="2800" dirty="0" smtClean="0"/>
              <a:t>5.25</a:t>
            </a:r>
            <a:endParaRPr lang="pt-BR" sz="2800" dirty="0"/>
          </a:p>
          <a:p>
            <a:pPr marL="45720" indent="0">
              <a:buNone/>
            </a:pPr>
            <a:endParaRPr lang="pt-BR" sz="2800" dirty="0" smtClean="0"/>
          </a:p>
          <a:p>
            <a:pPr marL="4572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28386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536177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pt-BR" sz="4000" dirty="0" smtClean="0"/>
              <a:t>“</a:t>
            </a:r>
            <a:r>
              <a:rPr lang="pt-BR" sz="4000" dirty="0" err="1" smtClean="0"/>
              <a:t>Dessarte</a:t>
            </a:r>
            <a:r>
              <a:rPr lang="pt-BR" sz="4000" dirty="0"/>
              <a:t>, não pode haver judeu nem grego; nem escravo nem liberto; nem homem nem mulher; porque todos vós sois um em Cristo </a:t>
            </a:r>
            <a:r>
              <a:rPr lang="pt-BR" sz="4000" dirty="0" smtClean="0"/>
              <a:t>Jesus”. Gálatas 3.28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5493514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do de imagem para diga nÃ£o Ã  violÃªncia contra as mulhe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423"/>
            <a:ext cx="9144000" cy="6916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3153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539552" y="574773"/>
            <a:ext cx="7776864" cy="1152128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pt-B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AGIR</a:t>
            </a:r>
          </a:p>
          <a:p>
            <a:pPr marL="45720" indent="0">
              <a:buNone/>
            </a:pPr>
            <a:r>
              <a:rPr lang="pt-BR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          Sistema de garantia de direitos</a:t>
            </a:r>
            <a:endParaRPr lang="pt-BR" sz="2800" dirty="0" smtClean="0"/>
          </a:p>
          <a:p>
            <a:endParaRPr lang="pt-BR" dirty="0"/>
          </a:p>
        </p:txBody>
      </p:sp>
      <p:sp>
        <p:nvSpPr>
          <p:cNvPr id="4" name="Seta circular 3"/>
          <p:cNvSpPr/>
          <p:nvPr/>
        </p:nvSpPr>
        <p:spPr>
          <a:xfrm>
            <a:off x="1976882" y="1150836"/>
            <a:ext cx="5351664" cy="5014467"/>
          </a:xfrm>
          <a:prstGeom prst="circularArrow">
            <a:avLst>
              <a:gd name="adj1" fmla="val 8252"/>
              <a:gd name="adj2" fmla="val 576437"/>
              <a:gd name="adj3" fmla="val 10170858"/>
              <a:gd name="adj4" fmla="val 7261173"/>
              <a:gd name="adj5" fmla="val 9628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etângulo 5"/>
          <p:cNvSpPr/>
          <p:nvPr/>
        </p:nvSpPr>
        <p:spPr>
          <a:xfrm>
            <a:off x="3873433" y="5526524"/>
            <a:ext cx="2138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 kern="0" dirty="0">
                <a:solidFill>
                  <a:srgbClr val="CC0000"/>
                </a:solidFill>
                <a:cs typeface="Arial" charset="0"/>
              </a:rPr>
              <a:t>Responsabilização</a:t>
            </a:r>
          </a:p>
        </p:txBody>
      </p:sp>
      <p:sp>
        <p:nvSpPr>
          <p:cNvPr id="7" name="Retângulo 6"/>
          <p:cNvSpPr/>
          <p:nvPr/>
        </p:nvSpPr>
        <p:spPr>
          <a:xfrm>
            <a:off x="6012160" y="2348880"/>
            <a:ext cx="1316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 kern="0" dirty="0">
                <a:solidFill>
                  <a:srgbClr val="006600"/>
                </a:solidFill>
                <a:cs typeface="Arial" charset="0"/>
              </a:rPr>
              <a:t>Prevenção</a:t>
            </a:r>
          </a:p>
        </p:txBody>
      </p:sp>
      <p:sp>
        <p:nvSpPr>
          <p:cNvPr id="8" name="Retângulo 7"/>
          <p:cNvSpPr/>
          <p:nvPr/>
        </p:nvSpPr>
        <p:spPr>
          <a:xfrm>
            <a:off x="1403648" y="289122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 kern="0" dirty="0">
                <a:solidFill>
                  <a:srgbClr val="3333CC"/>
                </a:solidFill>
                <a:cs typeface="Arial" charset="0"/>
              </a:rPr>
              <a:t>Proteção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3457">
            <a:off x="2853179" y="1932929"/>
            <a:ext cx="2411464" cy="1118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296" y="3501008"/>
            <a:ext cx="1623250" cy="162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58066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diga nÃ£o a violÃªncia domÃ©stic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7864897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6817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957392" cy="478571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pt-BR" sz="2800" b="1" dirty="0" smtClean="0"/>
              <a:t>Papel e importância do ESTADO</a:t>
            </a:r>
          </a:p>
          <a:p>
            <a:pPr marL="45720" indent="0">
              <a:buNone/>
            </a:pPr>
            <a:endParaRPr lang="pt-BR" dirty="0" smtClean="0"/>
          </a:p>
          <a:p>
            <a:r>
              <a:rPr lang="pt-BR" dirty="0" smtClean="0"/>
              <a:t>Plano </a:t>
            </a:r>
            <a:r>
              <a:rPr lang="pt-BR" dirty="0"/>
              <a:t>Nacional de Políticas para as </a:t>
            </a:r>
            <a:r>
              <a:rPr lang="pt-BR" dirty="0" smtClean="0"/>
              <a:t>Mulheres</a:t>
            </a:r>
          </a:p>
          <a:p>
            <a:pPr marL="45720" indent="0">
              <a:buNone/>
            </a:pPr>
            <a:endParaRPr lang="pt-BR" dirty="0" smtClean="0"/>
          </a:p>
          <a:p>
            <a:r>
              <a:rPr lang="pt-BR" dirty="0"/>
              <a:t>Lei Maria da </a:t>
            </a:r>
            <a:r>
              <a:rPr lang="pt-BR" dirty="0" smtClean="0"/>
              <a:t>Penha</a:t>
            </a:r>
          </a:p>
          <a:p>
            <a:pPr marL="45720" indent="0">
              <a:buNone/>
            </a:pPr>
            <a:endParaRPr lang="pt-BR" dirty="0" smtClean="0"/>
          </a:p>
          <a:p>
            <a:r>
              <a:rPr lang="pt-BR" dirty="0"/>
              <a:t>Diretrizes Nacionais do </a:t>
            </a:r>
            <a:r>
              <a:rPr lang="pt-BR" dirty="0" err="1" smtClean="0"/>
              <a:t>Feminicídio</a:t>
            </a:r>
            <a:r>
              <a:rPr lang="pt-BR" dirty="0" smtClean="0"/>
              <a:t>. </a:t>
            </a:r>
          </a:p>
          <a:p>
            <a:pPr marL="45720" indent="0">
              <a:buNone/>
            </a:pPr>
            <a:endParaRPr lang="pt-BR" dirty="0" smtClean="0"/>
          </a:p>
          <a:p>
            <a:r>
              <a:rPr lang="pt-BR" dirty="0" smtClean="0"/>
              <a:t>Lei </a:t>
            </a:r>
            <a:r>
              <a:rPr lang="pt-BR" dirty="0"/>
              <a:t>13.104 de 9 de Março de 2015, ou Lei do </a:t>
            </a:r>
            <a:r>
              <a:rPr lang="pt-BR" dirty="0" err="1" smtClean="0"/>
              <a:t>Feminicídio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96792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5217760"/>
          </a:xfrm>
        </p:spPr>
        <p:txBody>
          <a:bodyPr/>
          <a:lstStyle/>
          <a:p>
            <a:pPr marL="45720" lvl="0" indent="0">
              <a:buNone/>
            </a:pPr>
            <a:r>
              <a:rPr lang="pt-BR" sz="2800" b="1" dirty="0" smtClean="0"/>
              <a:t>NÓS</a:t>
            </a:r>
          </a:p>
          <a:p>
            <a:pPr marL="45720" lvl="0" indent="0">
              <a:buNone/>
            </a:pPr>
            <a:endParaRPr lang="pt-BR" dirty="0" smtClean="0"/>
          </a:p>
          <a:p>
            <a:pPr lvl="0"/>
            <a:r>
              <a:rPr lang="pt-BR" dirty="0" smtClean="0"/>
              <a:t>Sensibilizar-se</a:t>
            </a:r>
            <a:r>
              <a:rPr lang="pt-BR" dirty="0"/>
              <a:t>, comprometer-se e capacitar-se no assunto.</a:t>
            </a:r>
          </a:p>
          <a:p>
            <a:pPr marL="68580" lvl="0" indent="0">
              <a:buNone/>
            </a:pPr>
            <a:endParaRPr lang="pt-BR" dirty="0"/>
          </a:p>
          <a:p>
            <a:pPr lvl="0"/>
            <a:r>
              <a:rPr lang="pt-BR" dirty="0"/>
              <a:t>Agendar o tema de forma permanente nos motivos de oração.</a:t>
            </a:r>
          </a:p>
          <a:p>
            <a:pPr marL="68580" lvl="0" indent="0">
              <a:buNone/>
            </a:pPr>
            <a:endParaRPr lang="pt-BR" dirty="0"/>
          </a:p>
          <a:p>
            <a:pPr lvl="0"/>
            <a:r>
              <a:rPr lang="pt-BR" dirty="0"/>
              <a:t>Combater as crenças e os sistemas sociais que favorecem a existência da violência. Ser uma voz profética de denúncia.</a:t>
            </a:r>
          </a:p>
          <a:p>
            <a:pPr marL="4572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88433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957392" cy="5289768"/>
          </a:xfrm>
        </p:spPr>
        <p:txBody>
          <a:bodyPr/>
          <a:lstStyle/>
          <a:p>
            <a:pPr lvl="0"/>
            <a:r>
              <a:rPr lang="pt-BR" sz="3200" dirty="0"/>
              <a:t>Aprofundar a reflexão bíblico-teológica sobre a violência. Analisar criticamente nossa maneira de interpretar a Bíblia. </a:t>
            </a:r>
          </a:p>
          <a:p>
            <a:pPr marL="68580" lvl="0" indent="0">
              <a:buNone/>
            </a:pPr>
            <a:r>
              <a:rPr lang="pt-BR" sz="3200" dirty="0"/>
              <a:t>	</a:t>
            </a:r>
          </a:p>
          <a:p>
            <a:pPr marL="68580" lvl="0" indent="0">
              <a:buNone/>
            </a:pPr>
            <a:r>
              <a:rPr lang="pt-BR" sz="3200" dirty="0"/>
              <a:t>	Reconhecer e responsabilizar-se 	por aquelas interpretações que 	induziram a adoção de 	condutas abusivas. 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70281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957392" cy="5073744"/>
          </a:xfrm>
        </p:spPr>
        <p:txBody>
          <a:bodyPr/>
          <a:lstStyle/>
          <a:p>
            <a:pPr lvl="0"/>
            <a:r>
              <a:rPr lang="pt-BR" sz="2800" dirty="0"/>
              <a:t>Instrumentalizar o desenvolvimento de Fatores Protetores em crianças e adolescentes, MULHERES  e idosos no trabalho cotidiano da Igreja, como: a adequada educação da sexualidade, conhecimento dos direitos e deveres, educação para uma comunicação não violenta, etc.</a:t>
            </a:r>
          </a:p>
          <a:p>
            <a:pPr marL="68580" lvl="0" indent="0">
              <a:buNone/>
            </a:pPr>
            <a:endParaRPr lang="pt-BR" sz="2800" dirty="0"/>
          </a:p>
          <a:p>
            <a:pPr lvl="0"/>
            <a:r>
              <a:rPr lang="pt-BR" sz="2800" dirty="0"/>
              <a:t>Desenvolver o papel protetor das famílias e da comunidade.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07211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957392" cy="5217760"/>
          </a:xfrm>
        </p:spPr>
        <p:txBody>
          <a:bodyPr/>
          <a:lstStyle/>
          <a:p>
            <a:pPr lvl="0"/>
            <a:r>
              <a:rPr lang="pt-BR" sz="3600" dirty="0"/>
              <a:t>Desenvolver políticas oficiais de Proteção Infantil na Igreja e em suas instituições dependentes.</a:t>
            </a:r>
          </a:p>
          <a:p>
            <a:pPr marL="68580" lvl="0" indent="0">
              <a:buNone/>
            </a:pPr>
            <a:endParaRPr lang="pt-BR" sz="3600" dirty="0"/>
          </a:p>
          <a:p>
            <a:pPr lvl="0"/>
            <a:r>
              <a:rPr lang="pt-BR" sz="3600" dirty="0"/>
              <a:t>Desenvolver ações de acompanhamento de famílias de alto risco.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08507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5217760"/>
          </a:xfrm>
        </p:spPr>
        <p:txBody>
          <a:bodyPr/>
          <a:lstStyle/>
          <a:p>
            <a:pPr lvl="0"/>
            <a:r>
              <a:rPr lang="pt-BR" sz="2800" dirty="0"/>
              <a:t>Aprender a trabalhar em redes sociais cristãs e não-cristãs, privadas e estatais, ligadas ao tema, para enfrentar de forma efetiva a </a:t>
            </a:r>
            <a:r>
              <a:rPr lang="pt-BR" sz="2800" dirty="0" err="1"/>
              <a:t>multifatorialidade</a:t>
            </a:r>
            <a:r>
              <a:rPr lang="pt-BR" sz="2800" dirty="0"/>
              <a:t> e complexidade do tema.</a:t>
            </a:r>
          </a:p>
          <a:p>
            <a:pPr marL="68580" lvl="0" indent="0">
              <a:buNone/>
            </a:pPr>
            <a:endParaRPr lang="pt-BR" sz="2800" dirty="0"/>
          </a:p>
          <a:p>
            <a:pPr lvl="0"/>
            <a:r>
              <a:rPr lang="pt-BR" sz="2800" dirty="0"/>
              <a:t>Acompanhar pastoralmente os protagonistas de situações de Violência e Abuso Sexual, sempre que possível, sem deixar de fazer os encaminhamentos técnicos pertinentes.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61700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885384" cy="5217760"/>
          </a:xfrm>
        </p:spPr>
        <p:txBody>
          <a:bodyPr/>
          <a:lstStyle/>
          <a:p>
            <a:pPr lvl="0" algn="ctr"/>
            <a:r>
              <a:rPr lang="pt-BR" sz="4000" b="1" dirty="0"/>
              <a:t>Manter a esperança e o compromisso, apesar dos fracassos, confiando em tudo o que Deus pode fazer, apesar de nossas limitações.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43501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245424" cy="5433784"/>
          </a:xfrm>
        </p:spPr>
        <p:txBody>
          <a:bodyPr/>
          <a:lstStyle/>
          <a:p>
            <a:pPr marL="45720" indent="0">
              <a:buNone/>
            </a:pPr>
            <a:r>
              <a:rPr lang="pt-BR" dirty="0" smtClean="0"/>
              <a:t>Bibliografia</a:t>
            </a:r>
          </a:p>
          <a:p>
            <a:r>
              <a:rPr lang="pt-BR" dirty="0"/>
              <a:t>VIOLÊNCIA DOMÉSTICA: UMA CARTILHA PARA MULHERES, TÉCNICAS E TÉCNICOS DO PODER PÚBLICO E LIDERANÇAS RELIGIOSAS. MANDRÁGORA GRUPO DE ESTUDOS DE GÊNERO E RELIGIÃO Universidade Metodista de São Paulo </a:t>
            </a:r>
            <a:r>
              <a:rPr lang="pt-BR" dirty="0" smtClean="0"/>
              <a:t>2018/</a:t>
            </a:r>
          </a:p>
          <a:p>
            <a:r>
              <a:rPr lang="pt-BR" dirty="0" smtClean="0"/>
              <a:t> </a:t>
            </a:r>
            <a:r>
              <a:rPr lang="pt-BR" b="1" dirty="0"/>
              <a:t>Panorama da </a:t>
            </a:r>
            <a:r>
              <a:rPr lang="pt-BR" b="1" dirty="0" smtClean="0"/>
              <a:t>violência </a:t>
            </a:r>
            <a:r>
              <a:rPr lang="pt-BR" b="1" dirty="0"/>
              <a:t>contra </a:t>
            </a:r>
            <a:r>
              <a:rPr lang="pt-BR" b="1" dirty="0" smtClean="0"/>
              <a:t>as </a:t>
            </a:r>
            <a:r>
              <a:rPr lang="pt-BR" b="1" dirty="0"/>
              <a:t>mulheres no </a:t>
            </a:r>
            <a:r>
              <a:rPr lang="pt-BR" b="1" dirty="0" smtClean="0"/>
              <a:t>Brasil - </a:t>
            </a:r>
            <a:r>
              <a:rPr lang="pt-BR" i="1" dirty="0" smtClean="0"/>
              <a:t>indicadores </a:t>
            </a:r>
            <a:r>
              <a:rPr lang="pt-BR" b="1" i="1" dirty="0"/>
              <a:t>nacionais </a:t>
            </a:r>
            <a:r>
              <a:rPr lang="pt-BR" i="1" dirty="0"/>
              <a:t>e </a:t>
            </a:r>
            <a:r>
              <a:rPr lang="pt-BR" b="1" i="1" dirty="0" smtClean="0"/>
              <a:t>estaduais -</a:t>
            </a:r>
            <a:r>
              <a:rPr lang="pt-BR" dirty="0" smtClean="0"/>
              <a:t> </a:t>
            </a:r>
            <a:r>
              <a:rPr lang="pt-BR" dirty="0"/>
              <a:t>n°</a:t>
            </a:r>
            <a:r>
              <a:rPr lang="pt-BR" b="1" dirty="0"/>
              <a:t>2 </a:t>
            </a:r>
            <a:r>
              <a:rPr lang="pt-BR" dirty="0" smtClean="0"/>
              <a:t>Brasília / 2018</a:t>
            </a:r>
          </a:p>
          <a:p>
            <a:r>
              <a:rPr lang="pt-BR" dirty="0" smtClean="0"/>
              <a:t>Manual de Capacitação Multidisciplinar. Poder Judiciário. Tribunal de Justiça. 2006</a:t>
            </a:r>
            <a:r>
              <a:rPr lang="pt-BR" dirty="0" smtClean="0"/>
              <a:t>.</a:t>
            </a:r>
          </a:p>
          <a:p>
            <a:r>
              <a:rPr lang="pt-BR" dirty="0" smtClean="0"/>
              <a:t>Violência de gênero, direitos humanos e intervenção policial. </a:t>
            </a:r>
            <a:endParaRPr lang="pt-BR" dirty="0" smtClean="0"/>
          </a:p>
          <a:p>
            <a:r>
              <a:rPr lang="pt-BR" dirty="0" smtClean="0"/>
              <a:t>Bíblia do Peregrino. 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0343973"/>
      </p:ext>
    </p:extLst>
  </p:cSld>
  <p:clrMapOvr>
    <a:masterClrMapping/>
  </p:clrMapOvr>
</p:sld>
</file>

<file path=ppt/theme/theme1.xml><?xml version="1.0" encoding="utf-8"?>
<a:theme xmlns:a="http://schemas.openxmlformats.org/drawingml/2006/main" name="Integração">
  <a:themeElements>
    <a:clrScheme name="Integração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423</TotalTime>
  <Words>1142</Words>
  <Application>Microsoft Office PowerPoint</Application>
  <PresentationFormat>Apresentação na tela (4:3)</PresentationFormat>
  <Paragraphs>186</Paragraphs>
  <Slides>39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0" baseType="lpstr">
      <vt:lpstr>Integração</vt:lpstr>
      <vt:lpstr>Violência conta as mulheres</vt:lpstr>
      <vt:lpstr> ... “e vós todos sois irmãos” Mt 23.8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Violência conta as mulheres</dc:title>
  <dc:creator>JaneBlackburn Blackburn</dc:creator>
  <cp:lastModifiedBy>JaneBlackburn Blackburn</cp:lastModifiedBy>
  <cp:revision>28</cp:revision>
  <dcterms:created xsi:type="dcterms:W3CDTF">2018-09-27T15:57:36Z</dcterms:created>
  <dcterms:modified xsi:type="dcterms:W3CDTF">2018-10-15T13:33:11Z</dcterms:modified>
</cp:coreProperties>
</file>